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9" r:id="rId1"/>
    <p:sldMasterId id="2147483915" r:id="rId2"/>
    <p:sldMasterId id="2147483927" r:id="rId3"/>
    <p:sldMasterId id="2147483939" r:id="rId4"/>
  </p:sldMasterIdLst>
  <p:notesMasterIdLst>
    <p:notesMasterId r:id="rId45"/>
  </p:notesMasterIdLst>
  <p:sldIdLst>
    <p:sldId id="256" r:id="rId5"/>
    <p:sldId id="280" r:id="rId6"/>
    <p:sldId id="383" r:id="rId7"/>
    <p:sldId id="386" r:id="rId8"/>
    <p:sldId id="311" r:id="rId9"/>
    <p:sldId id="390" r:id="rId10"/>
    <p:sldId id="391" r:id="rId11"/>
    <p:sldId id="393" r:id="rId12"/>
    <p:sldId id="381" r:id="rId13"/>
    <p:sldId id="389" r:id="rId14"/>
    <p:sldId id="417" r:id="rId15"/>
    <p:sldId id="289" r:id="rId16"/>
    <p:sldId id="394" r:id="rId17"/>
    <p:sldId id="396" r:id="rId18"/>
    <p:sldId id="395" r:id="rId19"/>
    <p:sldId id="370" r:id="rId20"/>
    <p:sldId id="399" r:id="rId21"/>
    <p:sldId id="371" r:id="rId22"/>
    <p:sldId id="408" r:id="rId23"/>
    <p:sldId id="409" r:id="rId24"/>
    <p:sldId id="400" r:id="rId25"/>
    <p:sldId id="369" r:id="rId26"/>
    <p:sldId id="418" r:id="rId27"/>
    <p:sldId id="360" r:id="rId28"/>
    <p:sldId id="404" r:id="rId29"/>
    <p:sldId id="402" r:id="rId30"/>
    <p:sldId id="403" r:id="rId31"/>
    <p:sldId id="405" r:id="rId32"/>
    <p:sldId id="406" r:id="rId33"/>
    <p:sldId id="407" r:id="rId34"/>
    <p:sldId id="361" r:id="rId35"/>
    <p:sldId id="372" r:id="rId36"/>
    <p:sldId id="411" r:id="rId37"/>
    <p:sldId id="373" r:id="rId38"/>
    <p:sldId id="413" r:id="rId39"/>
    <p:sldId id="414" r:id="rId40"/>
    <p:sldId id="415" r:id="rId41"/>
    <p:sldId id="416" r:id="rId42"/>
    <p:sldId id="385" r:id="rId43"/>
    <p:sldId id="384" r:id="rId44"/>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Gill Sans MT" panose="020B0502020104020203" pitchFamily="34" charset="0"/>
        <a:ea typeface="Majalla UI"/>
        <a:cs typeface="Majalla UI"/>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ajalla UI"/>
        <a:cs typeface="Majalla UI"/>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ajalla UI"/>
        <a:cs typeface="Majalla UI"/>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ajalla UI"/>
        <a:cs typeface="Majalla UI"/>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ajalla UI"/>
        <a:cs typeface="Majalla UI"/>
      </a:defRPr>
    </a:lvl5pPr>
    <a:lvl6pPr marL="2286000" algn="l" defTabSz="914400" rtl="0" eaLnBrk="1" latinLnBrk="0" hangingPunct="1">
      <a:defRPr kern="1200">
        <a:solidFill>
          <a:schemeClr val="tx1"/>
        </a:solidFill>
        <a:latin typeface="Gill Sans MT" panose="020B0502020104020203" pitchFamily="34" charset="0"/>
        <a:ea typeface="Majalla UI"/>
        <a:cs typeface="Majalla UI"/>
      </a:defRPr>
    </a:lvl6pPr>
    <a:lvl7pPr marL="2743200" algn="l" defTabSz="914400" rtl="0" eaLnBrk="1" latinLnBrk="0" hangingPunct="1">
      <a:defRPr kern="1200">
        <a:solidFill>
          <a:schemeClr val="tx1"/>
        </a:solidFill>
        <a:latin typeface="Gill Sans MT" panose="020B0502020104020203" pitchFamily="34" charset="0"/>
        <a:ea typeface="Majalla UI"/>
        <a:cs typeface="Majalla UI"/>
      </a:defRPr>
    </a:lvl7pPr>
    <a:lvl8pPr marL="3200400" algn="l" defTabSz="914400" rtl="0" eaLnBrk="1" latinLnBrk="0" hangingPunct="1">
      <a:defRPr kern="1200">
        <a:solidFill>
          <a:schemeClr val="tx1"/>
        </a:solidFill>
        <a:latin typeface="Gill Sans MT" panose="020B0502020104020203" pitchFamily="34" charset="0"/>
        <a:ea typeface="Majalla UI"/>
        <a:cs typeface="Majalla UI"/>
      </a:defRPr>
    </a:lvl8pPr>
    <a:lvl9pPr marL="3657600" algn="l" defTabSz="914400" rtl="0" eaLnBrk="1" latinLnBrk="0" hangingPunct="1">
      <a:defRPr kern="1200">
        <a:solidFill>
          <a:schemeClr val="tx1"/>
        </a:solidFill>
        <a:latin typeface="Gill Sans MT" panose="020B0502020104020203" pitchFamily="34" charset="0"/>
        <a:ea typeface="Majalla UI"/>
        <a:cs typeface="Majalla U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971" autoAdjust="0"/>
    <p:restoredTop sz="94660"/>
  </p:normalViewPr>
  <p:slideViewPr>
    <p:cSldViewPr>
      <p:cViewPr varScale="1">
        <p:scale>
          <a:sx n="42" d="100"/>
          <a:sy n="42" d="100"/>
        </p:scale>
        <p:origin x="548"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wrap="square" lIns="91440" tIns="45720" rIns="91440" bIns="45720" numCol="1" anchor="t" anchorCtr="0" compatLnSpc="1">
            <a:prstTxWarp prst="textNoShape">
              <a:avLst/>
            </a:prstTxWarp>
          </a:bodyPr>
          <a:lstStyle>
            <a:lvl1pPr algn="r" rtl="1" eaLnBrk="1" hangingPunct="1">
              <a:defRPr sz="1200"/>
            </a:lvl1pPr>
          </a:lstStyle>
          <a:p>
            <a:pPr>
              <a:defRPr/>
            </a:pPr>
            <a:endParaRPr lang="ar-IQ"/>
          </a:p>
        </p:txBody>
      </p:sp>
      <p:sp>
        <p:nvSpPr>
          <p:cNvPr id="3" name="Date Placeholder 2"/>
          <p:cNvSpPr>
            <a:spLocks noGrp="1"/>
          </p:cNvSpPr>
          <p:nvPr>
            <p:ph type="dt" idx="1"/>
          </p:nvPr>
        </p:nvSpPr>
        <p:spPr>
          <a:xfrm>
            <a:off x="1588" y="0"/>
            <a:ext cx="2971800" cy="457200"/>
          </a:xfrm>
          <a:prstGeom prst="rect">
            <a:avLst/>
          </a:prstGeom>
        </p:spPr>
        <p:txBody>
          <a:bodyPr vert="horz" wrap="square" lIns="91440" tIns="45720" rIns="91440" bIns="45720" numCol="1" anchor="t" anchorCtr="0" compatLnSpc="1">
            <a:prstTxWarp prst="textNoShape">
              <a:avLst/>
            </a:prstTxWarp>
          </a:bodyPr>
          <a:lstStyle>
            <a:lvl1pPr algn="l" rtl="1" eaLnBrk="1" hangingPunct="1">
              <a:defRPr sz="1200"/>
            </a:lvl1pPr>
          </a:lstStyle>
          <a:p>
            <a:pPr>
              <a:defRPr/>
            </a:pPr>
            <a:fld id="{2C58CD35-2830-4184-9C58-8CCBBF60B444}" type="datetimeFigureOut">
              <a:rPr lang="ar-IQ"/>
              <a:pPr>
                <a:defRPr/>
              </a:pPr>
              <a:t>10/03/1445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IQ"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wrap="square" lIns="91440" tIns="45720" rIns="91440" bIns="45720" numCol="1" anchor="b" anchorCtr="0" compatLnSpc="1">
            <a:prstTxWarp prst="textNoShape">
              <a:avLst/>
            </a:prstTxWarp>
          </a:bodyPr>
          <a:lstStyle>
            <a:lvl1pPr algn="r" rtl="1" eaLnBrk="1" hangingPunct="1">
              <a:defRPr sz="1200"/>
            </a:lvl1pPr>
          </a:lstStyle>
          <a:p>
            <a:pPr>
              <a:defRPr/>
            </a:pPr>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rtl="1" eaLnBrk="1" hangingPunct="1">
              <a:defRPr sz="1200"/>
            </a:lvl1pPr>
          </a:lstStyle>
          <a:p>
            <a:pPr>
              <a:defRPr/>
            </a:pPr>
            <a:fld id="{56141C83-06D8-4756-A775-2197A8A603EB}" type="slidenum">
              <a:rPr lang="ar-IQ" altLang="en-US"/>
              <a:pPr>
                <a:defRPr/>
              </a:pPr>
              <a:t>‹#›</a:t>
            </a:fld>
            <a:endParaRPr lang="ar-IQ"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ea typeface="Majalla UI"/>
                <a:cs typeface="Majalla UI"/>
              </a:defRPr>
            </a:lvl1pPr>
          </a:lstStyle>
          <a:p>
            <a:pPr>
              <a:defRPr/>
            </a:pPr>
            <a:fld id="{804EAE25-A09C-4196-986A-59AA275E3774}" type="datetimeFigureOut">
              <a:rPr lang="ar-SA"/>
              <a:pPr>
                <a:defRPr/>
              </a:pPr>
              <a:t>10/03/1445</a:t>
            </a:fld>
            <a:endParaRPr lang="ar-SA"/>
          </a:p>
        </p:txBody>
      </p:sp>
      <p:sp>
        <p:nvSpPr>
          <p:cNvPr id="5"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6" name="Slide Number Placeholder 5"/>
          <p:cNvSpPr>
            <a:spLocks noGrp="1"/>
          </p:cNvSpPr>
          <p:nvPr>
            <p:ph type="sldNum" sz="quarter" idx="12"/>
          </p:nvPr>
        </p:nvSpPr>
        <p:spPr/>
        <p:txBody>
          <a:bodyPr/>
          <a:lstStyle>
            <a:lvl1pPr>
              <a:defRPr>
                <a:cs typeface="Majalla UI"/>
              </a:defRPr>
            </a:lvl1pPr>
          </a:lstStyle>
          <a:p>
            <a:pPr>
              <a:defRPr/>
            </a:pPr>
            <a:fld id="{996090ED-FF27-4311-89B4-3F49E39499C0}" type="slidenum">
              <a:rPr lang="ar-SA" altLang="en-US"/>
              <a:pPr>
                <a:defRPr/>
              </a:pPr>
              <a:t>‹#›</a:t>
            </a:fld>
            <a:endParaRPr lang="ar-SA" altLang="en-US"/>
          </a:p>
        </p:txBody>
      </p:sp>
    </p:spTree>
    <p:extLst>
      <p:ext uri="{BB962C8B-B14F-4D97-AF65-F5344CB8AC3E}">
        <p14:creationId xmlns:p14="http://schemas.microsoft.com/office/powerpoint/2010/main" val="348256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ea typeface="Majalla UI"/>
                <a:cs typeface="Majalla UI"/>
              </a:defRPr>
            </a:lvl1pPr>
          </a:lstStyle>
          <a:p>
            <a:pPr>
              <a:defRPr/>
            </a:pPr>
            <a:fld id="{3FF1C252-BD9C-4993-84D9-2673023AD1FF}" type="datetimeFigureOut">
              <a:rPr lang="ar-SA"/>
              <a:pPr>
                <a:defRPr/>
              </a:pPr>
              <a:t>10/03/1445</a:t>
            </a:fld>
            <a:endParaRPr lang="ar-SA"/>
          </a:p>
        </p:txBody>
      </p:sp>
      <p:sp>
        <p:nvSpPr>
          <p:cNvPr id="5"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6" name="Slide Number Placeholder 5"/>
          <p:cNvSpPr>
            <a:spLocks noGrp="1"/>
          </p:cNvSpPr>
          <p:nvPr>
            <p:ph type="sldNum" sz="quarter" idx="12"/>
          </p:nvPr>
        </p:nvSpPr>
        <p:spPr/>
        <p:txBody>
          <a:bodyPr/>
          <a:lstStyle>
            <a:lvl1pPr>
              <a:defRPr>
                <a:cs typeface="Majalla UI"/>
              </a:defRPr>
            </a:lvl1pPr>
          </a:lstStyle>
          <a:p>
            <a:pPr>
              <a:defRPr/>
            </a:pPr>
            <a:fld id="{420141BD-4366-45E4-ACB9-E011907BA3B1}" type="slidenum">
              <a:rPr lang="ar-SA" altLang="en-US"/>
              <a:pPr>
                <a:defRPr/>
              </a:pPr>
              <a:t>‹#›</a:t>
            </a:fld>
            <a:endParaRPr lang="ar-SA" altLang="en-US"/>
          </a:p>
        </p:txBody>
      </p:sp>
    </p:spTree>
    <p:extLst>
      <p:ext uri="{BB962C8B-B14F-4D97-AF65-F5344CB8AC3E}">
        <p14:creationId xmlns:p14="http://schemas.microsoft.com/office/powerpoint/2010/main" val="179335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ea typeface="Majalla UI"/>
                <a:cs typeface="Majalla UI"/>
              </a:defRPr>
            </a:lvl1pPr>
          </a:lstStyle>
          <a:p>
            <a:pPr>
              <a:defRPr/>
            </a:pPr>
            <a:fld id="{A67129AE-38E3-4395-B68C-FF140066EE1A}" type="datetimeFigureOut">
              <a:rPr lang="ar-SA"/>
              <a:pPr>
                <a:defRPr/>
              </a:pPr>
              <a:t>10/03/1445</a:t>
            </a:fld>
            <a:endParaRPr lang="ar-SA"/>
          </a:p>
        </p:txBody>
      </p:sp>
      <p:sp>
        <p:nvSpPr>
          <p:cNvPr id="5"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6" name="Slide Number Placeholder 5"/>
          <p:cNvSpPr>
            <a:spLocks noGrp="1"/>
          </p:cNvSpPr>
          <p:nvPr>
            <p:ph type="sldNum" sz="quarter" idx="12"/>
          </p:nvPr>
        </p:nvSpPr>
        <p:spPr/>
        <p:txBody>
          <a:bodyPr/>
          <a:lstStyle>
            <a:lvl1pPr>
              <a:defRPr>
                <a:cs typeface="Majalla UI"/>
              </a:defRPr>
            </a:lvl1pPr>
          </a:lstStyle>
          <a:p>
            <a:pPr>
              <a:defRPr/>
            </a:pPr>
            <a:fld id="{940AF67E-2C0B-4193-8C19-692E345A832F}" type="slidenum">
              <a:rPr lang="ar-SA" altLang="en-US"/>
              <a:pPr>
                <a:defRPr/>
              </a:pPr>
              <a:t>‹#›</a:t>
            </a:fld>
            <a:endParaRPr lang="ar-SA" altLang="en-US"/>
          </a:p>
        </p:txBody>
      </p:sp>
    </p:spTree>
    <p:extLst>
      <p:ext uri="{BB962C8B-B14F-4D97-AF65-F5344CB8AC3E}">
        <p14:creationId xmlns:p14="http://schemas.microsoft.com/office/powerpoint/2010/main" val="83079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EDF9C1B9-2B51-49B4-B4E9-F50CBC4805B5}"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9852E630-E8AA-461F-8EF2-9DAF8E5919C4}" type="slidenum">
              <a:rPr lang="ar-SA" altLang="en-US"/>
              <a:pPr>
                <a:defRPr/>
              </a:pPr>
              <a:t>‹#›</a:t>
            </a:fld>
            <a:endParaRPr lang="ar-SA" altLang="en-US"/>
          </a:p>
        </p:txBody>
      </p:sp>
    </p:spTree>
    <p:extLst>
      <p:ext uri="{BB962C8B-B14F-4D97-AF65-F5344CB8AC3E}">
        <p14:creationId xmlns:p14="http://schemas.microsoft.com/office/powerpoint/2010/main" val="2698907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07D34E43-A3D6-42A4-A702-A8F2E4464481}"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1C340C35-5FA2-495E-BF0F-BBA6F31AE935}" type="slidenum">
              <a:rPr lang="ar-SA" altLang="en-US"/>
              <a:pPr>
                <a:defRPr/>
              </a:pPr>
              <a:t>‹#›</a:t>
            </a:fld>
            <a:endParaRPr lang="ar-SA" altLang="en-US"/>
          </a:p>
        </p:txBody>
      </p:sp>
    </p:spTree>
    <p:extLst>
      <p:ext uri="{BB962C8B-B14F-4D97-AF65-F5344CB8AC3E}">
        <p14:creationId xmlns:p14="http://schemas.microsoft.com/office/powerpoint/2010/main" val="4285248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38CA25B5-F603-4DE1-A4C9-E3A149D5F42C}"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DB1C8CB5-A4AC-4210-9FF6-0DA919878E85}" type="slidenum">
              <a:rPr lang="ar-SA" altLang="en-US"/>
              <a:pPr>
                <a:defRPr/>
              </a:pPr>
              <a:t>‹#›</a:t>
            </a:fld>
            <a:endParaRPr lang="ar-SA" altLang="en-US"/>
          </a:p>
        </p:txBody>
      </p:sp>
    </p:spTree>
    <p:extLst>
      <p:ext uri="{BB962C8B-B14F-4D97-AF65-F5344CB8AC3E}">
        <p14:creationId xmlns:p14="http://schemas.microsoft.com/office/powerpoint/2010/main" val="1068985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34E7AE2B-0FFE-443E-A1BC-4A6CD1EBDEBE}" type="datetimeFigureOut">
              <a:rPr lang="ar-SA"/>
              <a:pPr>
                <a:defRPr/>
              </a:pPr>
              <a:t>10/03/1445</a:t>
            </a:fld>
            <a:endParaRPr lang="ar-SA"/>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7" name="عنصر نائب لرقم الشريحة 6"/>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2A59197D-4738-4036-8F7A-A6ADFAEFB55A}" type="slidenum">
              <a:rPr lang="ar-SA" altLang="en-US"/>
              <a:pPr>
                <a:defRPr/>
              </a:pPr>
              <a:t>‹#›</a:t>
            </a:fld>
            <a:endParaRPr lang="ar-SA" altLang="en-US"/>
          </a:p>
        </p:txBody>
      </p:sp>
    </p:spTree>
    <p:extLst>
      <p:ext uri="{BB962C8B-B14F-4D97-AF65-F5344CB8AC3E}">
        <p14:creationId xmlns:p14="http://schemas.microsoft.com/office/powerpoint/2010/main" val="1063686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2F9D50B4-76FF-4B00-8D3E-FE19FE5A89DA}" type="datetimeFigureOut">
              <a:rPr lang="ar-SA"/>
              <a:pPr>
                <a:defRPr/>
              </a:pPr>
              <a:t>10/03/1445</a:t>
            </a:fld>
            <a:endParaRPr lang="ar-SA"/>
          </a:p>
        </p:txBody>
      </p:sp>
      <p:sp>
        <p:nvSpPr>
          <p:cNvPr id="8" name="عنصر نائب للتذييل 7"/>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9" name="عنصر نائب لرقم الشريحة 8"/>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54193DF5-860D-4C67-8FE1-ECF9DDD23AF7}" type="slidenum">
              <a:rPr lang="ar-SA" altLang="en-US"/>
              <a:pPr>
                <a:defRPr/>
              </a:pPr>
              <a:t>‹#›</a:t>
            </a:fld>
            <a:endParaRPr lang="ar-SA" altLang="en-US"/>
          </a:p>
        </p:txBody>
      </p:sp>
    </p:spTree>
    <p:extLst>
      <p:ext uri="{BB962C8B-B14F-4D97-AF65-F5344CB8AC3E}">
        <p14:creationId xmlns:p14="http://schemas.microsoft.com/office/powerpoint/2010/main" val="1090815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FCAAB102-0540-4A74-A3A3-5A912BC44E9A}" type="datetimeFigureOut">
              <a:rPr lang="ar-SA"/>
              <a:pPr>
                <a:defRPr/>
              </a:pPr>
              <a:t>10/03/1445</a:t>
            </a:fld>
            <a:endParaRPr lang="ar-SA"/>
          </a:p>
        </p:txBody>
      </p:sp>
      <p:sp>
        <p:nvSpPr>
          <p:cNvPr id="4" name="عنصر نائب للتذييل 3"/>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5" name="عنصر نائب لرقم الشريحة 4"/>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09617EC1-5263-423F-BF42-946DD7809219}" type="slidenum">
              <a:rPr lang="ar-SA" altLang="en-US"/>
              <a:pPr>
                <a:defRPr/>
              </a:pPr>
              <a:t>‹#›</a:t>
            </a:fld>
            <a:endParaRPr lang="ar-SA" altLang="en-US"/>
          </a:p>
        </p:txBody>
      </p:sp>
    </p:spTree>
    <p:extLst>
      <p:ext uri="{BB962C8B-B14F-4D97-AF65-F5344CB8AC3E}">
        <p14:creationId xmlns:p14="http://schemas.microsoft.com/office/powerpoint/2010/main" val="14867025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88B0D773-345A-4DB0-8216-B94BF7F0703E}" type="datetimeFigureOut">
              <a:rPr lang="ar-SA"/>
              <a:pPr>
                <a:defRPr/>
              </a:pPr>
              <a:t>10/03/1445</a:t>
            </a:fld>
            <a:endParaRPr lang="ar-SA"/>
          </a:p>
        </p:txBody>
      </p:sp>
      <p:sp>
        <p:nvSpPr>
          <p:cNvPr id="3" name="عنصر نائب للتذييل 2"/>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4" name="عنصر نائب لرقم الشريحة 3"/>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232B6ABB-DD9B-475E-AD34-5A60FDBB50E9}" type="slidenum">
              <a:rPr lang="ar-SA" altLang="en-US"/>
              <a:pPr>
                <a:defRPr/>
              </a:pPr>
              <a:t>‹#›</a:t>
            </a:fld>
            <a:endParaRPr lang="ar-SA" altLang="en-US"/>
          </a:p>
        </p:txBody>
      </p:sp>
    </p:spTree>
    <p:extLst>
      <p:ext uri="{BB962C8B-B14F-4D97-AF65-F5344CB8AC3E}">
        <p14:creationId xmlns:p14="http://schemas.microsoft.com/office/powerpoint/2010/main" val="4055395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A0D68D4B-0681-4BA3-A700-C76E48D50EDB}" type="datetimeFigureOut">
              <a:rPr lang="ar-SA"/>
              <a:pPr>
                <a:defRPr/>
              </a:pPr>
              <a:t>10/03/1445</a:t>
            </a:fld>
            <a:endParaRPr lang="ar-SA"/>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7" name="عنصر نائب لرقم الشريحة 6"/>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35E5574C-2F03-4C38-9166-3A20BCFC2986}" type="slidenum">
              <a:rPr lang="ar-SA" altLang="en-US"/>
              <a:pPr>
                <a:defRPr/>
              </a:pPr>
              <a:t>‹#›</a:t>
            </a:fld>
            <a:endParaRPr lang="ar-SA" altLang="en-US"/>
          </a:p>
        </p:txBody>
      </p:sp>
    </p:spTree>
    <p:extLst>
      <p:ext uri="{BB962C8B-B14F-4D97-AF65-F5344CB8AC3E}">
        <p14:creationId xmlns:p14="http://schemas.microsoft.com/office/powerpoint/2010/main" val="211577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ea typeface="Majalla UI"/>
                <a:cs typeface="Majalla UI"/>
              </a:defRPr>
            </a:lvl1pPr>
          </a:lstStyle>
          <a:p>
            <a:pPr>
              <a:defRPr/>
            </a:pPr>
            <a:fld id="{F71F4E44-EB5D-4F6C-844C-D9ACB3399176}" type="datetimeFigureOut">
              <a:rPr lang="ar-SA"/>
              <a:pPr>
                <a:defRPr/>
              </a:pPr>
              <a:t>10/03/1445</a:t>
            </a:fld>
            <a:endParaRPr lang="ar-SA"/>
          </a:p>
        </p:txBody>
      </p:sp>
      <p:sp>
        <p:nvSpPr>
          <p:cNvPr id="5"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6" name="Slide Number Placeholder 5"/>
          <p:cNvSpPr>
            <a:spLocks noGrp="1"/>
          </p:cNvSpPr>
          <p:nvPr>
            <p:ph type="sldNum" sz="quarter" idx="12"/>
          </p:nvPr>
        </p:nvSpPr>
        <p:spPr/>
        <p:txBody>
          <a:bodyPr/>
          <a:lstStyle>
            <a:lvl1pPr>
              <a:defRPr>
                <a:cs typeface="Majalla UI"/>
              </a:defRPr>
            </a:lvl1pPr>
          </a:lstStyle>
          <a:p>
            <a:pPr>
              <a:defRPr/>
            </a:pPr>
            <a:fld id="{50B19886-D0E1-4727-A86B-614D422CD018}" type="slidenum">
              <a:rPr lang="ar-SA" altLang="en-US"/>
              <a:pPr>
                <a:defRPr/>
              </a:pPr>
              <a:t>‹#›</a:t>
            </a:fld>
            <a:endParaRPr lang="ar-SA" altLang="en-US"/>
          </a:p>
        </p:txBody>
      </p:sp>
    </p:spTree>
    <p:extLst>
      <p:ext uri="{BB962C8B-B14F-4D97-AF65-F5344CB8AC3E}">
        <p14:creationId xmlns:p14="http://schemas.microsoft.com/office/powerpoint/2010/main" val="39746785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01FB676A-F271-43C8-86AB-484AAFA2520B}" type="datetimeFigureOut">
              <a:rPr lang="ar-SA"/>
              <a:pPr>
                <a:defRPr/>
              </a:pPr>
              <a:t>10/03/1445</a:t>
            </a:fld>
            <a:endParaRPr lang="ar-SA"/>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7" name="عنصر نائب لرقم الشريحة 6"/>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23C828BF-0FBA-49A9-9895-47AC354CE4F8}" type="slidenum">
              <a:rPr lang="ar-SA" altLang="en-US"/>
              <a:pPr>
                <a:defRPr/>
              </a:pPr>
              <a:t>‹#›</a:t>
            </a:fld>
            <a:endParaRPr lang="ar-SA" altLang="en-US"/>
          </a:p>
        </p:txBody>
      </p:sp>
    </p:spTree>
    <p:extLst>
      <p:ext uri="{BB962C8B-B14F-4D97-AF65-F5344CB8AC3E}">
        <p14:creationId xmlns:p14="http://schemas.microsoft.com/office/powerpoint/2010/main" val="2775399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77BBDE77-8BA8-48DB-AC5E-D2ADD30CB507}"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16A98EB1-05E2-43D8-8435-EE6CD53C4D42}" type="slidenum">
              <a:rPr lang="ar-SA" altLang="en-US"/>
              <a:pPr>
                <a:defRPr/>
              </a:pPr>
              <a:t>‹#›</a:t>
            </a:fld>
            <a:endParaRPr lang="ar-SA" altLang="en-US"/>
          </a:p>
        </p:txBody>
      </p:sp>
    </p:spTree>
    <p:extLst>
      <p:ext uri="{BB962C8B-B14F-4D97-AF65-F5344CB8AC3E}">
        <p14:creationId xmlns:p14="http://schemas.microsoft.com/office/powerpoint/2010/main" val="778277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D3901BEA-F0CD-48F5-A07F-8A1EA5D46A6A}"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E7BE5980-F0DB-4881-B342-359E954FC9B4}" type="slidenum">
              <a:rPr lang="ar-SA" altLang="en-US"/>
              <a:pPr>
                <a:defRPr/>
              </a:pPr>
              <a:t>‹#›</a:t>
            </a:fld>
            <a:endParaRPr lang="ar-SA" altLang="en-US"/>
          </a:p>
        </p:txBody>
      </p:sp>
    </p:spTree>
    <p:extLst>
      <p:ext uri="{BB962C8B-B14F-4D97-AF65-F5344CB8AC3E}">
        <p14:creationId xmlns:p14="http://schemas.microsoft.com/office/powerpoint/2010/main" val="311752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80A41F0B-7C1D-4C81-A8EC-039236910520}"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3FBA6144-3B86-4CE6-92BC-2E4A7AB78597}" type="slidenum">
              <a:rPr lang="ar-SA" altLang="en-US"/>
              <a:pPr>
                <a:defRPr/>
              </a:pPr>
              <a:t>‹#›</a:t>
            </a:fld>
            <a:endParaRPr lang="ar-SA" altLang="en-US"/>
          </a:p>
        </p:txBody>
      </p:sp>
    </p:spTree>
    <p:extLst>
      <p:ext uri="{BB962C8B-B14F-4D97-AF65-F5344CB8AC3E}">
        <p14:creationId xmlns:p14="http://schemas.microsoft.com/office/powerpoint/2010/main" val="22596415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C3FF5D39-B12D-4712-A58C-53406B9A4811}"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602E33D2-3038-4269-8D47-C6632C7FD6C6}" type="slidenum">
              <a:rPr lang="ar-SA" altLang="en-US"/>
              <a:pPr>
                <a:defRPr/>
              </a:pPr>
              <a:t>‹#›</a:t>
            </a:fld>
            <a:endParaRPr lang="ar-SA" altLang="en-US"/>
          </a:p>
        </p:txBody>
      </p:sp>
    </p:spTree>
    <p:extLst>
      <p:ext uri="{BB962C8B-B14F-4D97-AF65-F5344CB8AC3E}">
        <p14:creationId xmlns:p14="http://schemas.microsoft.com/office/powerpoint/2010/main" val="5885986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9650BDF0-4261-48EA-92D7-46C826B83B7F}"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ED57850E-24B9-4B6F-8560-8E97C015E103}" type="slidenum">
              <a:rPr lang="ar-SA" altLang="en-US"/>
              <a:pPr>
                <a:defRPr/>
              </a:pPr>
              <a:t>‹#›</a:t>
            </a:fld>
            <a:endParaRPr lang="ar-SA" altLang="en-US"/>
          </a:p>
        </p:txBody>
      </p:sp>
    </p:spTree>
    <p:extLst>
      <p:ext uri="{BB962C8B-B14F-4D97-AF65-F5344CB8AC3E}">
        <p14:creationId xmlns:p14="http://schemas.microsoft.com/office/powerpoint/2010/main" val="26870335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D2470A5E-C7E4-43F7-A70C-5FD5F1D69FD3}" type="datetimeFigureOut">
              <a:rPr lang="ar-SA"/>
              <a:pPr>
                <a:defRPr/>
              </a:pPr>
              <a:t>10/03/1445</a:t>
            </a:fld>
            <a:endParaRPr lang="ar-SA"/>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7" name="عنصر نائب لرقم الشريحة 6"/>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531ECDAF-43A9-4FB8-943A-8E7802650AB1}" type="slidenum">
              <a:rPr lang="ar-SA" altLang="en-US"/>
              <a:pPr>
                <a:defRPr/>
              </a:pPr>
              <a:t>‹#›</a:t>
            </a:fld>
            <a:endParaRPr lang="ar-SA" altLang="en-US"/>
          </a:p>
        </p:txBody>
      </p:sp>
    </p:spTree>
    <p:extLst>
      <p:ext uri="{BB962C8B-B14F-4D97-AF65-F5344CB8AC3E}">
        <p14:creationId xmlns:p14="http://schemas.microsoft.com/office/powerpoint/2010/main" val="29246619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E2B31CDF-843D-485C-91A1-88E72749CFF4}" type="datetimeFigureOut">
              <a:rPr lang="ar-SA"/>
              <a:pPr>
                <a:defRPr/>
              </a:pPr>
              <a:t>10/03/1445</a:t>
            </a:fld>
            <a:endParaRPr lang="ar-SA"/>
          </a:p>
        </p:txBody>
      </p:sp>
      <p:sp>
        <p:nvSpPr>
          <p:cNvPr id="8" name="عنصر نائب للتذييل 7"/>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9" name="عنصر نائب لرقم الشريحة 8"/>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5EF49B21-096E-48BE-B358-44828A591301}" type="slidenum">
              <a:rPr lang="ar-SA" altLang="en-US"/>
              <a:pPr>
                <a:defRPr/>
              </a:pPr>
              <a:t>‹#›</a:t>
            </a:fld>
            <a:endParaRPr lang="ar-SA" altLang="en-US"/>
          </a:p>
        </p:txBody>
      </p:sp>
    </p:spTree>
    <p:extLst>
      <p:ext uri="{BB962C8B-B14F-4D97-AF65-F5344CB8AC3E}">
        <p14:creationId xmlns:p14="http://schemas.microsoft.com/office/powerpoint/2010/main" val="38610686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4E6BABA0-0F31-45E6-BF64-C6367FD6606A}" type="datetimeFigureOut">
              <a:rPr lang="ar-SA"/>
              <a:pPr>
                <a:defRPr/>
              </a:pPr>
              <a:t>10/03/1445</a:t>
            </a:fld>
            <a:endParaRPr lang="ar-SA"/>
          </a:p>
        </p:txBody>
      </p:sp>
      <p:sp>
        <p:nvSpPr>
          <p:cNvPr id="4" name="عنصر نائب للتذييل 3"/>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5" name="عنصر نائب لرقم الشريحة 4"/>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2EBF3CD0-BFD4-4C17-9505-0D536F3B2B92}" type="slidenum">
              <a:rPr lang="ar-SA" altLang="en-US"/>
              <a:pPr>
                <a:defRPr/>
              </a:pPr>
              <a:t>‹#›</a:t>
            </a:fld>
            <a:endParaRPr lang="ar-SA" altLang="en-US"/>
          </a:p>
        </p:txBody>
      </p:sp>
    </p:spTree>
    <p:extLst>
      <p:ext uri="{BB962C8B-B14F-4D97-AF65-F5344CB8AC3E}">
        <p14:creationId xmlns:p14="http://schemas.microsoft.com/office/powerpoint/2010/main" val="25206278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F9F15E96-2653-4FEB-BE69-D6ECE5A684CE}" type="datetimeFigureOut">
              <a:rPr lang="ar-SA"/>
              <a:pPr>
                <a:defRPr/>
              </a:pPr>
              <a:t>10/03/1445</a:t>
            </a:fld>
            <a:endParaRPr lang="ar-SA"/>
          </a:p>
        </p:txBody>
      </p:sp>
      <p:sp>
        <p:nvSpPr>
          <p:cNvPr id="3" name="عنصر نائب للتذييل 2"/>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4" name="عنصر نائب لرقم الشريحة 3"/>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3D83DFD4-54AE-498D-8081-F2017A5E94AF}" type="slidenum">
              <a:rPr lang="ar-SA" altLang="en-US"/>
              <a:pPr>
                <a:defRPr/>
              </a:pPr>
              <a:t>‹#›</a:t>
            </a:fld>
            <a:endParaRPr lang="ar-SA" altLang="en-US"/>
          </a:p>
        </p:txBody>
      </p:sp>
    </p:spTree>
    <p:extLst>
      <p:ext uri="{BB962C8B-B14F-4D97-AF65-F5344CB8AC3E}">
        <p14:creationId xmlns:p14="http://schemas.microsoft.com/office/powerpoint/2010/main" val="4271478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a typeface="Majalla UI"/>
                <a:cs typeface="Majalla UI"/>
              </a:defRPr>
            </a:lvl1pPr>
          </a:lstStyle>
          <a:p>
            <a:pPr>
              <a:defRPr/>
            </a:pPr>
            <a:fld id="{A7634992-CEBE-400B-856E-78C21A06F506}" type="datetimeFigureOut">
              <a:rPr lang="ar-SA"/>
              <a:pPr>
                <a:defRPr/>
              </a:pPr>
              <a:t>10/03/1445</a:t>
            </a:fld>
            <a:endParaRPr lang="ar-SA"/>
          </a:p>
        </p:txBody>
      </p:sp>
      <p:sp>
        <p:nvSpPr>
          <p:cNvPr id="5"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6" name="Slide Number Placeholder 5"/>
          <p:cNvSpPr>
            <a:spLocks noGrp="1"/>
          </p:cNvSpPr>
          <p:nvPr>
            <p:ph type="sldNum" sz="quarter" idx="12"/>
          </p:nvPr>
        </p:nvSpPr>
        <p:spPr/>
        <p:txBody>
          <a:bodyPr/>
          <a:lstStyle>
            <a:lvl1pPr>
              <a:defRPr>
                <a:cs typeface="Majalla UI"/>
              </a:defRPr>
            </a:lvl1pPr>
          </a:lstStyle>
          <a:p>
            <a:pPr>
              <a:defRPr/>
            </a:pPr>
            <a:fld id="{7D74E438-A74C-4564-95A7-2FE501B02798}" type="slidenum">
              <a:rPr lang="ar-SA" altLang="en-US"/>
              <a:pPr>
                <a:defRPr/>
              </a:pPr>
              <a:t>‹#›</a:t>
            </a:fld>
            <a:endParaRPr lang="ar-SA" altLang="en-US"/>
          </a:p>
        </p:txBody>
      </p:sp>
    </p:spTree>
    <p:extLst>
      <p:ext uri="{BB962C8B-B14F-4D97-AF65-F5344CB8AC3E}">
        <p14:creationId xmlns:p14="http://schemas.microsoft.com/office/powerpoint/2010/main" val="36207647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AEB3DCEA-F7CD-46E3-BB23-580072B85861}" type="datetimeFigureOut">
              <a:rPr lang="ar-SA"/>
              <a:pPr>
                <a:defRPr/>
              </a:pPr>
              <a:t>10/03/1445</a:t>
            </a:fld>
            <a:endParaRPr lang="ar-SA"/>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7" name="عنصر نائب لرقم الشريحة 6"/>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1133ADC2-E82A-47DD-93C8-F943EE634CB6}" type="slidenum">
              <a:rPr lang="ar-SA" altLang="en-US"/>
              <a:pPr>
                <a:defRPr/>
              </a:pPr>
              <a:t>‹#›</a:t>
            </a:fld>
            <a:endParaRPr lang="ar-SA" altLang="en-US"/>
          </a:p>
        </p:txBody>
      </p:sp>
    </p:spTree>
    <p:extLst>
      <p:ext uri="{BB962C8B-B14F-4D97-AF65-F5344CB8AC3E}">
        <p14:creationId xmlns:p14="http://schemas.microsoft.com/office/powerpoint/2010/main" val="9507627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A1E92647-463D-4F4B-A1C8-FD0C320FB79F}" type="datetimeFigureOut">
              <a:rPr lang="ar-SA"/>
              <a:pPr>
                <a:defRPr/>
              </a:pPr>
              <a:t>10/03/1445</a:t>
            </a:fld>
            <a:endParaRPr lang="ar-SA"/>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7" name="عنصر نائب لرقم الشريحة 6"/>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DA4465E8-2ED4-487A-9158-2AF131974B50}" type="slidenum">
              <a:rPr lang="ar-SA" altLang="en-US"/>
              <a:pPr>
                <a:defRPr/>
              </a:pPr>
              <a:t>‹#›</a:t>
            </a:fld>
            <a:endParaRPr lang="ar-SA" altLang="en-US"/>
          </a:p>
        </p:txBody>
      </p:sp>
    </p:spTree>
    <p:extLst>
      <p:ext uri="{BB962C8B-B14F-4D97-AF65-F5344CB8AC3E}">
        <p14:creationId xmlns:p14="http://schemas.microsoft.com/office/powerpoint/2010/main" val="154596168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B74C462A-1DE7-464A-BE44-CA1D50F4027B}"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552954CE-1A82-4465-BCC0-E8E951BE7BD0}" type="slidenum">
              <a:rPr lang="ar-SA" altLang="en-US"/>
              <a:pPr>
                <a:defRPr/>
              </a:pPr>
              <a:t>‹#›</a:t>
            </a:fld>
            <a:endParaRPr lang="ar-SA" altLang="en-US"/>
          </a:p>
        </p:txBody>
      </p:sp>
    </p:spTree>
    <p:extLst>
      <p:ext uri="{BB962C8B-B14F-4D97-AF65-F5344CB8AC3E}">
        <p14:creationId xmlns:p14="http://schemas.microsoft.com/office/powerpoint/2010/main" val="213735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8D521CE3-7B4E-4ADA-8CE8-C4AED7AB53EE}"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94B0B087-82C4-4ADA-B00B-95CE8EEB0ECC}" type="slidenum">
              <a:rPr lang="ar-SA" altLang="en-US"/>
              <a:pPr>
                <a:defRPr/>
              </a:pPr>
              <a:t>‹#›</a:t>
            </a:fld>
            <a:endParaRPr lang="ar-SA" altLang="en-US"/>
          </a:p>
        </p:txBody>
      </p:sp>
    </p:spTree>
    <p:extLst>
      <p:ext uri="{BB962C8B-B14F-4D97-AF65-F5344CB8AC3E}">
        <p14:creationId xmlns:p14="http://schemas.microsoft.com/office/powerpoint/2010/main" val="190866131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AEF791FB-5926-4FAB-AD28-431A3D8737DD}"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06907524-2B64-4A7C-8731-BD609B94D0FD}" type="slidenum">
              <a:rPr lang="ar-SA" altLang="en-US"/>
              <a:pPr>
                <a:defRPr/>
              </a:pPr>
              <a:t>‹#›</a:t>
            </a:fld>
            <a:endParaRPr lang="ar-SA" altLang="en-US"/>
          </a:p>
        </p:txBody>
      </p:sp>
    </p:spTree>
    <p:extLst>
      <p:ext uri="{BB962C8B-B14F-4D97-AF65-F5344CB8AC3E}">
        <p14:creationId xmlns:p14="http://schemas.microsoft.com/office/powerpoint/2010/main" val="13064324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6CFB3766-8773-49B0-929B-093EFF892698}"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B248E00E-3DB7-4EAE-B0EC-0DEF53A156E3}" type="slidenum">
              <a:rPr lang="ar-SA" altLang="en-US"/>
              <a:pPr>
                <a:defRPr/>
              </a:pPr>
              <a:t>‹#›</a:t>
            </a:fld>
            <a:endParaRPr lang="ar-SA" altLang="en-US"/>
          </a:p>
        </p:txBody>
      </p:sp>
    </p:spTree>
    <p:extLst>
      <p:ext uri="{BB962C8B-B14F-4D97-AF65-F5344CB8AC3E}">
        <p14:creationId xmlns:p14="http://schemas.microsoft.com/office/powerpoint/2010/main" val="1610564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62E7F536-0719-4AF7-B264-8049667EE203}"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327C1E2B-9088-4E26-BFED-B19DB55040FC}" type="slidenum">
              <a:rPr lang="ar-SA" altLang="en-US"/>
              <a:pPr>
                <a:defRPr/>
              </a:pPr>
              <a:t>‹#›</a:t>
            </a:fld>
            <a:endParaRPr lang="ar-SA" altLang="en-US"/>
          </a:p>
        </p:txBody>
      </p:sp>
    </p:spTree>
    <p:extLst>
      <p:ext uri="{BB962C8B-B14F-4D97-AF65-F5344CB8AC3E}">
        <p14:creationId xmlns:p14="http://schemas.microsoft.com/office/powerpoint/2010/main" val="20941333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D4E7AE92-CB34-4641-87F3-7DB0B538F033}" type="datetimeFigureOut">
              <a:rPr lang="ar-SA"/>
              <a:pPr>
                <a:defRPr/>
              </a:pPr>
              <a:t>10/03/1445</a:t>
            </a:fld>
            <a:endParaRPr lang="ar-SA"/>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7" name="عنصر نائب لرقم الشريحة 6"/>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260D4FB9-5F18-4F26-A9EC-ED619C2DB4AE}" type="slidenum">
              <a:rPr lang="ar-SA" altLang="en-US"/>
              <a:pPr>
                <a:defRPr/>
              </a:pPr>
              <a:t>‹#›</a:t>
            </a:fld>
            <a:endParaRPr lang="ar-SA" altLang="en-US"/>
          </a:p>
        </p:txBody>
      </p:sp>
    </p:spTree>
    <p:extLst>
      <p:ext uri="{BB962C8B-B14F-4D97-AF65-F5344CB8AC3E}">
        <p14:creationId xmlns:p14="http://schemas.microsoft.com/office/powerpoint/2010/main" val="54771354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D9822494-1432-408B-9AE7-28C8263F194E}" type="datetimeFigureOut">
              <a:rPr lang="ar-SA"/>
              <a:pPr>
                <a:defRPr/>
              </a:pPr>
              <a:t>10/03/1445</a:t>
            </a:fld>
            <a:endParaRPr lang="ar-SA"/>
          </a:p>
        </p:txBody>
      </p:sp>
      <p:sp>
        <p:nvSpPr>
          <p:cNvPr id="8" name="عنصر نائب للتذييل 7"/>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9" name="عنصر نائب لرقم الشريحة 8"/>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5805AFCB-C98B-44DC-BA98-6CBEC57B2291}" type="slidenum">
              <a:rPr lang="ar-SA" altLang="en-US"/>
              <a:pPr>
                <a:defRPr/>
              </a:pPr>
              <a:t>‹#›</a:t>
            </a:fld>
            <a:endParaRPr lang="ar-SA" altLang="en-US"/>
          </a:p>
        </p:txBody>
      </p:sp>
    </p:spTree>
    <p:extLst>
      <p:ext uri="{BB962C8B-B14F-4D97-AF65-F5344CB8AC3E}">
        <p14:creationId xmlns:p14="http://schemas.microsoft.com/office/powerpoint/2010/main" val="12676398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9D163755-734A-4A66-B886-474CD7BC6C79}" type="datetimeFigureOut">
              <a:rPr lang="ar-SA"/>
              <a:pPr>
                <a:defRPr/>
              </a:pPr>
              <a:t>10/03/1445</a:t>
            </a:fld>
            <a:endParaRPr lang="ar-SA"/>
          </a:p>
        </p:txBody>
      </p:sp>
      <p:sp>
        <p:nvSpPr>
          <p:cNvPr id="4" name="عنصر نائب للتذييل 3"/>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5" name="عنصر نائب لرقم الشريحة 4"/>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89A35268-A7AB-4160-905B-4416C736AC2C}" type="slidenum">
              <a:rPr lang="ar-SA" altLang="en-US"/>
              <a:pPr>
                <a:defRPr/>
              </a:pPr>
              <a:t>‹#›</a:t>
            </a:fld>
            <a:endParaRPr lang="ar-SA" altLang="en-US"/>
          </a:p>
        </p:txBody>
      </p:sp>
    </p:spTree>
    <p:extLst>
      <p:ext uri="{BB962C8B-B14F-4D97-AF65-F5344CB8AC3E}">
        <p14:creationId xmlns:p14="http://schemas.microsoft.com/office/powerpoint/2010/main" val="1954722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ea typeface="Majalla UI"/>
                <a:cs typeface="Majalla UI"/>
              </a:defRPr>
            </a:lvl1pPr>
          </a:lstStyle>
          <a:p>
            <a:pPr>
              <a:defRPr/>
            </a:pPr>
            <a:fld id="{17654C81-0A82-4C12-99D9-561F7FB2221B}" type="datetimeFigureOut">
              <a:rPr lang="ar-SA"/>
              <a:pPr>
                <a:defRPr/>
              </a:pPr>
              <a:t>10/03/1445</a:t>
            </a:fld>
            <a:endParaRPr lang="ar-SA"/>
          </a:p>
        </p:txBody>
      </p:sp>
      <p:sp>
        <p:nvSpPr>
          <p:cNvPr id="6"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7" name="Slide Number Placeholder 5"/>
          <p:cNvSpPr>
            <a:spLocks noGrp="1"/>
          </p:cNvSpPr>
          <p:nvPr>
            <p:ph type="sldNum" sz="quarter" idx="12"/>
          </p:nvPr>
        </p:nvSpPr>
        <p:spPr/>
        <p:txBody>
          <a:bodyPr/>
          <a:lstStyle>
            <a:lvl1pPr>
              <a:defRPr>
                <a:cs typeface="Majalla UI"/>
              </a:defRPr>
            </a:lvl1pPr>
          </a:lstStyle>
          <a:p>
            <a:pPr>
              <a:defRPr/>
            </a:pPr>
            <a:fld id="{378CC46C-204E-4E27-B62F-9FE73C08B12F}" type="slidenum">
              <a:rPr lang="ar-SA" altLang="en-US"/>
              <a:pPr>
                <a:defRPr/>
              </a:pPr>
              <a:t>‹#›</a:t>
            </a:fld>
            <a:endParaRPr lang="ar-SA" altLang="en-US"/>
          </a:p>
        </p:txBody>
      </p:sp>
    </p:spTree>
    <p:extLst>
      <p:ext uri="{BB962C8B-B14F-4D97-AF65-F5344CB8AC3E}">
        <p14:creationId xmlns:p14="http://schemas.microsoft.com/office/powerpoint/2010/main" val="17438738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A3FE33D7-AB6F-4C44-A6AB-E93420D73258}" type="datetimeFigureOut">
              <a:rPr lang="ar-SA"/>
              <a:pPr>
                <a:defRPr/>
              </a:pPr>
              <a:t>10/03/1445</a:t>
            </a:fld>
            <a:endParaRPr lang="ar-SA"/>
          </a:p>
        </p:txBody>
      </p:sp>
      <p:sp>
        <p:nvSpPr>
          <p:cNvPr id="3" name="عنصر نائب للتذييل 2"/>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4" name="عنصر نائب لرقم الشريحة 3"/>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F819652F-8550-4195-9577-122987DDB8DE}" type="slidenum">
              <a:rPr lang="ar-SA" altLang="en-US"/>
              <a:pPr>
                <a:defRPr/>
              </a:pPr>
              <a:t>‹#›</a:t>
            </a:fld>
            <a:endParaRPr lang="ar-SA" altLang="en-US"/>
          </a:p>
        </p:txBody>
      </p:sp>
    </p:spTree>
    <p:extLst>
      <p:ext uri="{BB962C8B-B14F-4D97-AF65-F5344CB8AC3E}">
        <p14:creationId xmlns:p14="http://schemas.microsoft.com/office/powerpoint/2010/main" val="28477317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EA636DD9-FEB8-4390-88E4-21762CF759FF}" type="datetimeFigureOut">
              <a:rPr lang="ar-SA"/>
              <a:pPr>
                <a:defRPr/>
              </a:pPr>
              <a:t>10/03/1445</a:t>
            </a:fld>
            <a:endParaRPr lang="ar-SA"/>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7" name="عنصر نائب لرقم الشريحة 6"/>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77DA3D90-2C11-4AA4-9DEF-390C1DC78FD3}" type="slidenum">
              <a:rPr lang="ar-SA" altLang="en-US"/>
              <a:pPr>
                <a:defRPr/>
              </a:pPr>
              <a:t>‹#›</a:t>
            </a:fld>
            <a:endParaRPr lang="ar-SA" altLang="en-US"/>
          </a:p>
        </p:txBody>
      </p:sp>
    </p:spTree>
    <p:extLst>
      <p:ext uri="{BB962C8B-B14F-4D97-AF65-F5344CB8AC3E}">
        <p14:creationId xmlns:p14="http://schemas.microsoft.com/office/powerpoint/2010/main" val="192016126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0D1C3989-61A6-4572-B4F8-B58D0B2F2B9F}" type="datetimeFigureOut">
              <a:rPr lang="ar-SA"/>
              <a:pPr>
                <a:defRPr/>
              </a:pPr>
              <a:t>10/03/1445</a:t>
            </a:fld>
            <a:endParaRPr lang="ar-SA"/>
          </a:p>
        </p:txBody>
      </p:sp>
      <p:sp>
        <p:nvSpPr>
          <p:cNvPr id="6" name="عنصر نائب للتذييل 5"/>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7" name="عنصر نائب لرقم الشريحة 6"/>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688BAADB-5A5C-45FC-A473-B7E599F9BE61}" type="slidenum">
              <a:rPr lang="ar-SA" altLang="en-US"/>
              <a:pPr>
                <a:defRPr/>
              </a:pPr>
              <a:t>‹#›</a:t>
            </a:fld>
            <a:endParaRPr lang="ar-SA" altLang="en-US"/>
          </a:p>
        </p:txBody>
      </p:sp>
    </p:spTree>
    <p:extLst>
      <p:ext uri="{BB962C8B-B14F-4D97-AF65-F5344CB8AC3E}">
        <p14:creationId xmlns:p14="http://schemas.microsoft.com/office/powerpoint/2010/main" val="12558442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3E4F16EC-368B-4836-97CC-AAA4E0CF1098}"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CE157A9F-1858-4484-B9DF-D54199B78F45}" type="slidenum">
              <a:rPr lang="ar-SA" altLang="en-US"/>
              <a:pPr>
                <a:defRPr/>
              </a:pPr>
              <a:t>‹#›</a:t>
            </a:fld>
            <a:endParaRPr lang="ar-SA" altLang="en-US"/>
          </a:p>
        </p:txBody>
      </p:sp>
    </p:spTree>
    <p:extLst>
      <p:ext uri="{BB962C8B-B14F-4D97-AF65-F5344CB8AC3E}">
        <p14:creationId xmlns:p14="http://schemas.microsoft.com/office/powerpoint/2010/main" val="16812807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fld id="{1D48D4E7-BD43-434F-AA77-46832C883723}" type="datetimeFigureOut">
              <a:rPr lang="ar-SA"/>
              <a:pPr>
                <a:defRPr/>
              </a:pPr>
              <a:t>10/03/1445</a:t>
            </a:fld>
            <a:endParaRPr lang="ar-SA"/>
          </a:p>
        </p:txBody>
      </p:sp>
      <p:sp>
        <p:nvSpPr>
          <p:cNvPr id="5" name="عنصر نائب للتذييل 4"/>
          <p:cNvSpPr>
            <a:spLocks noGrp="1"/>
          </p:cNvSpPr>
          <p:nvPr>
            <p:ph type="ftr" sz="quarter" idx="11"/>
          </p:nvPr>
        </p:nvSpPr>
        <p:spPr/>
        <p:txBody>
          <a:bodyPr/>
          <a:lstStyle>
            <a:lvl1pPr fontAlgn="base">
              <a:spcBef>
                <a:spcPct val="0"/>
              </a:spcBef>
              <a:spcAft>
                <a:spcPct val="0"/>
              </a:spcAft>
              <a:defRPr>
                <a:latin typeface="Gill Sans MT" pitchFamily="34" charset="0"/>
                <a:ea typeface="Majalla UI"/>
                <a:cs typeface="Majalla UI"/>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atin typeface="Gill Sans MT" panose="020B0502020104020203" pitchFamily="34" charset="0"/>
                <a:cs typeface="Majalla UI"/>
              </a:defRPr>
            </a:lvl1pPr>
          </a:lstStyle>
          <a:p>
            <a:pPr>
              <a:defRPr/>
            </a:pPr>
            <a:fld id="{43DF56D9-99E8-4F4F-A463-AD301922E81D}" type="slidenum">
              <a:rPr lang="ar-SA" altLang="en-US"/>
              <a:pPr>
                <a:defRPr/>
              </a:pPr>
              <a:t>‹#›</a:t>
            </a:fld>
            <a:endParaRPr lang="ar-SA" altLang="en-US"/>
          </a:p>
        </p:txBody>
      </p:sp>
    </p:spTree>
    <p:extLst>
      <p:ext uri="{BB962C8B-B14F-4D97-AF65-F5344CB8AC3E}">
        <p14:creationId xmlns:p14="http://schemas.microsoft.com/office/powerpoint/2010/main" val="2366339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ea typeface="Majalla UI"/>
                <a:cs typeface="Majalla UI"/>
              </a:defRPr>
            </a:lvl1pPr>
          </a:lstStyle>
          <a:p>
            <a:pPr>
              <a:defRPr/>
            </a:pPr>
            <a:fld id="{247D13A3-0870-4D98-AEB5-7BB1E51EC512}" type="datetimeFigureOut">
              <a:rPr lang="ar-SA"/>
              <a:pPr>
                <a:defRPr/>
              </a:pPr>
              <a:t>10/03/1445</a:t>
            </a:fld>
            <a:endParaRPr lang="ar-SA"/>
          </a:p>
        </p:txBody>
      </p:sp>
      <p:sp>
        <p:nvSpPr>
          <p:cNvPr id="8"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9" name="Slide Number Placeholder 5"/>
          <p:cNvSpPr>
            <a:spLocks noGrp="1"/>
          </p:cNvSpPr>
          <p:nvPr>
            <p:ph type="sldNum" sz="quarter" idx="12"/>
          </p:nvPr>
        </p:nvSpPr>
        <p:spPr/>
        <p:txBody>
          <a:bodyPr/>
          <a:lstStyle>
            <a:lvl1pPr>
              <a:defRPr>
                <a:cs typeface="Majalla UI"/>
              </a:defRPr>
            </a:lvl1pPr>
          </a:lstStyle>
          <a:p>
            <a:pPr>
              <a:defRPr/>
            </a:pPr>
            <a:fld id="{D4A03183-CD35-46E2-B240-06E51A0D67A9}" type="slidenum">
              <a:rPr lang="ar-SA" altLang="en-US"/>
              <a:pPr>
                <a:defRPr/>
              </a:pPr>
              <a:t>‹#›</a:t>
            </a:fld>
            <a:endParaRPr lang="ar-SA" altLang="en-US"/>
          </a:p>
        </p:txBody>
      </p:sp>
    </p:spTree>
    <p:extLst>
      <p:ext uri="{BB962C8B-B14F-4D97-AF65-F5344CB8AC3E}">
        <p14:creationId xmlns:p14="http://schemas.microsoft.com/office/powerpoint/2010/main" val="16163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ea typeface="Majalla UI"/>
                <a:cs typeface="Majalla UI"/>
              </a:defRPr>
            </a:lvl1pPr>
          </a:lstStyle>
          <a:p>
            <a:pPr>
              <a:defRPr/>
            </a:pPr>
            <a:fld id="{229095B8-F9A0-4342-AA08-681CE3753231}" type="datetimeFigureOut">
              <a:rPr lang="ar-SA"/>
              <a:pPr>
                <a:defRPr/>
              </a:pPr>
              <a:t>10/03/1445</a:t>
            </a:fld>
            <a:endParaRPr lang="ar-SA"/>
          </a:p>
        </p:txBody>
      </p:sp>
      <p:sp>
        <p:nvSpPr>
          <p:cNvPr id="4"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5" name="Slide Number Placeholder 5"/>
          <p:cNvSpPr>
            <a:spLocks noGrp="1"/>
          </p:cNvSpPr>
          <p:nvPr>
            <p:ph type="sldNum" sz="quarter" idx="12"/>
          </p:nvPr>
        </p:nvSpPr>
        <p:spPr/>
        <p:txBody>
          <a:bodyPr/>
          <a:lstStyle>
            <a:lvl1pPr>
              <a:defRPr>
                <a:cs typeface="Majalla UI"/>
              </a:defRPr>
            </a:lvl1pPr>
          </a:lstStyle>
          <a:p>
            <a:pPr>
              <a:defRPr/>
            </a:pPr>
            <a:fld id="{6371F9C3-B4B3-4F9E-888E-31087C9E5A81}" type="slidenum">
              <a:rPr lang="ar-SA" altLang="en-US"/>
              <a:pPr>
                <a:defRPr/>
              </a:pPr>
              <a:t>‹#›</a:t>
            </a:fld>
            <a:endParaRPr lang="ar-SA" altLang="en-US"/>
          </a:p>
        </p:txBody>
      </p:sp>
    </p:spTree>
    <p:extLst>
      <p:ext uri="{BB962C8B-B14F-4D97-AF65-F5344CB8AC3E}">
        <p14:creationId xmlns:p14="http://schemas.microsoft.com/office/powerpoint/2010/main" val="1993573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a typeface="Majalla UI"/>
                <a:cs typeface="Majalla UI"/>
              </a:defRPr>
            </a:lvl1pPr>
          </a:lstStyle>
          <a:p>
            <a:pPr>
              <a:defRPr/>
            </a:pPr>
            <a:fld id="{9CE74481-E160-4B1F-98C2-86A9825CFD1C}" type="datetimeFigureOut">
              <a:rPr lang="ar-SA"/>
              <a:pPr>
                <a:defRPr/>
              </a:pPr>
              <a:t>10/03/1445</a:t>
            </a:fld>
            <a:endParaRPr lang="ar-SA"/>
          </a:p>
        </p:txBody>
      </p:sp>
      <p:sp>
        <p:nvSpPr>
          <p:cNvPr id="3"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4" name="Slide Number Placeholder 5"/>
          <p:cNvSpPr>
            <a:spLocks noGrp="1"/>
          </p:cNvSpPr>
          <p:nvPr>
            <p:ph type="sldNum" sz="quarter" idx="12"/>
          </p:nvPr>
        </p:nvSpPr>
        <p:spPr/>
        <p:txBody>
          <a:bodyPr/>
          <a:lstStyle>
            <a:lvl1pPr>
              <a:defRPr>
                <a:cs typeface="Majalla UI"/>
              </a:defRPr>
            </a:lvl1pPr>
          </a:lstStyle>
          <a:p>
            <a:pPr>
              <a:defRPr/>
            </a:pPr>
            <a:fld id="{B810758D-F76F-477E-9C5A-3A1467CF03F2}" type="slidenum">
              <a:rPr lang="ar-SA" altLang="en-US"/>
              <a:pPr>
                <a:defRPr/>
              </a:pPr>
              <a:t>‹#›</a:t>
            </a:fld>
            <a:endParaRPr lang="ar-SA" altLang="en-US"/>
          </a:p>
        </p:txBody>
      </p:sp>
    </p:spTree>
    <p:extLst>
      <p:ext uri="{BB962C8B-B14F-4D97-AF65-F5344CB8AC3E}">
        <p14:creationId xmlns:p14="http://schemas.microsoft.com/office/powerpoint/2010/main" val="545212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a typeface="Majalla UI"/>
                <a:cs typeface="Majalla UI"/>
              </a:defRPr>
            </a:lvl1pPr>
          </a:lstStyle>
          <a:p>
            <a:pPr>
              <a:defRPr/>
            </a:pPr>
            <a:fld id="{F67CF97F-4171-401A-9F22-0901E28B257A}" type="datetimeFigureOut">
              <a:rPr lang="ar-SA"/>
              <a:pPr>
                <a:defRPr/>
              </a:pPr>
              <a:t>10/03/1445</a:t>
            </a:fld>
            <a:endParaRPr lang="ar-SA"/>
          </a:p>
        </p:txBody>
      </p:sp>
      <p:sp>
        <p:nvSpPr>
          <p:cNvPr id="6"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7" name="Slide Number Placeholder 5"/>
          <p:cNvSpPr>
            <a:spLocks noGrp="1"/>
          </p:cNvSpPr>
          <p:nvPr>
            <p:ph type="sldNum" sz="quarter" idx="12"/>
          </p:nvPr>
        </p:nvSpPr>
        <p:spPr/>
        <p:txBody>
          <a:bodyPr/>
          <a:lstStyle>
            <a:lvl1pPr>
              <a:defRPr>
                <a:cs typeface="Majalla UI"/>
              </a:defRPr>
            </a:lvl1pPr>
          </a:lstStyle>
          <a:p>
            <a:pPr>
              <a:defRPr/>
            </a:pPr>
            <a:fld id="{495721C2-6967-4B70-B8A1-C0296A0722E0}" type="slidenum">
              <a:rPr lang="ar-SA" altLang="en-US"/>
              <a:pPr>
                <a:defRPr/>
              </a:pPr>
              <a:t>‹#›</a:t>
            </a:fld>
            <a:endParaRPr lang="ar-SA" altLang="en-US"/>
          </a:p>
        </p:txBody>
      </p:sp>
    </p:spTree>
    <p:extLst>
      <p:ext uri="{BB962C8B-B14F-4D97-AF65-F5344CB8AC3E}">
        <p14:creationId xmlns:p14="http://schemas.microsoft.com/office/powerpoint/2010/main" val="1591557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a typeface="Majalla UI"/>
                <a:cs typeface="Majalla UI"/>
              </a:defRPr>
            </a:lvl1pPr>
          </a:lstStyle>
          <a:p>
            <a:pPr>
              <a:defRPr/>
            </a:pPr>
            <a:fld id="{E48C78A6-912D-4C4E-835D-5DC25B1674A0}" type="datetimeFigureOut">
              <a:rPr lang="ar-SA"/>
              <a:pPr>
                <a:defRPr/>
              </a:pPr>
              <a:t>10/03/1445</a:t>
            </a:fld>
            <a:endParaRPr lang="ar-SA"/>
          </a:p>
        </p:txBody>
      </p:sp>
      <p:sp>
        <p:nvSpPr>
          <p:cNvPr id="6" name="Footer Placeholder 4"/>
          <p:cNvSpPr>
            <a:spLocks noGrp="1"/>
          </p:cNvSpPr>
          <p:nvPr>
            <p:ph type="ftr" sz="quarter" idx="11"/>
          </p:nvPr>
        </p:nvSpPr>
        <p:spPr/>
        <p:txBody>
          <a:bodyPr/>
          <a:lstStyle>
            <a:lvl1pPr>
              <a:defRPr>
                <a:ea typeface="Majalla UI"/>
                <a:cs typeface="Majalla UI"/>
              </a:defRPr>
            </a:lvl1pPr>
          </a:lstStyle>
          <a:p>
            <a:pPr>
              <a:defRPr/>
            </a:pPr>
            <a:endParaRPr lang="ar-SA"/>
          </a:p>
        </p:txBody>
      </p:sp>
      <p:sp>
        <p:nvSpPr>
          <p:cNvPr id="7" name="Slide Number Placeholder 5"/>
          <p:cNvSpPr>
            <a:spLocks noGrp="1"/>
          </p:cNvSpPr>
          <p:nvPr>
            <p:ph type="sldNum" sz="quarter" idx="12"/>
          </p:nvPr>
        </p:nvSpPr>
        <p:spPr/>
        <p:txBody>
          <a:bodyPr/>
          <a:lstStyle>
            <a:lvl1pPr>
              <a:defRPr>
                <a:cs typeface="Majalla UI"/>
              </a:defRPr>
            </a:lvl1pPr>
          </a:lstStyle>
          <a:p>
            <a:pPr>
              <a:defRPr/>
            </a:pPr>
            <a:fld id="{D2A9906F-26D5-4666-855B-A25CFB7B459F}" type="slidenum">
              <a:rPr lang="ar-SA" altLang="en-US"/>
              <a:pPr>
                <a:defRPr/>
              </a:pPr>
              <a:t>‹#›</a:t>
            </a:fld>
            <a:endParaRPr lang="ar-SA" altLang="en-US"/>
          </a:p>
        </p:txBody>
      </p:sp>
    </p:spTree>
    <p:extLst>
      <p:ext uri="{BB962C8B-B14F-4D97-AF65-F5344CB8AC3E}">
        <p14:creationId xmlns:p14="http://schemas.microsoft.com/office/powerpoint/2010/main" val="26939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hangingPunct="1">
              <a:defRPr sz="1200">
                <a:solidFill>
                  <a:prstClr val="black">
                    <a:tint val="75000"/>
                  </a:prstClr>
                </a:solidFill>
                <a:ea typeface="+mn-ea"/>
                <a:cs typeface="Arial"/>
              </a:defRPr>
            </a:lvl1pPr>
          </a:lstStyle>
          <a:p>
            <a:pPr>
              <a:defRPr/>
            </a:pPr>
            <a:fld id="{0DB199E3-C501-4D00-8B56-3FE713763EF3}" type="datetimeFigureOut">
              <a:rPr lang="ar-SA"/>
              <a:pPr>
                <a:defRPr/>
              </a:pPr>
              <a:t>10/03/1445</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hangingPunct="1">
              <a:defRPr sz="1200">
                <a:solidFill>
                  <a:prstClr val="black">
                    <a:tint val="75000"/>
                  </a:prstClr>
                </a:solidFill>
                <a:ea typeface="+mn-ea"/>
                <a:cs typeface="Arial"/>
              </a:defRPr>
            </a:lvl1pPr>
          </a:lstStyle>
          <a:p>
            <a:pPr>
              <a:defRPr/>
            </a:pPr>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rtl="1" eaLnBrk="1" hangingPunct="1">
              <a:defRPr sz="1200">
                <a:solidFill>
                  <a:srgbClr val="898989"/>
                </a:solidFill>
                <a:cs typeface="Arial" panose="020B0604020202020204" pitchFamily="34" charset="0"/>
              </a:defRPr>
            </a:lvl1pPr>
          </a:lstStyle>
          <a:p>
            <a:pPr>
              <a:defRPr/>
            </a:pPr>
            <a:fld id="{ACCFCAB0-13B5-470E-A7B8-9083014F8A93}"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sldLayoutIdLst>
    <p:sldLayoutId id="2147486405" r:id="rId1"/>
    <p:sldLayoutId id="2147486406" r:id="rId2"/>
    <p:sldLayoutId id="2147486407" r:id="rId3"/>
    <p:sldLayoutId id="2147486408" r:id="rId4"/>
    <p:sldLayoutId id="2147486409" r:id="rId5"/>
    <p:sldLayoutId id="2147486410" r:id="rId6"/>
    <p:sldLayoutId id="2147486411" r:id="rId7"/>
    <p:sldLayoutId id="2147486412" r:id="rId8"/>
    <p:sldLayoutId id="2147486413" r:id="rId9"/>
    <p:sldLayoutId id="2147486414" r:id="rId10"/>
    <p:sldLayoutId id="2147486415"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en-US" smtClean="0"/>
              <a:t>انقر لتحرير نمط العنوان الرئيسي</a:t>
            </a:r>
          </a:p>
        </p:txBody>
      </p:sp>
      <p:sp>
        <p:nvSpPr>
          <p:cNvPr id="3075"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1200">
                <a:solidFill>
                  <a:prstClr val="black">
                    <a:tint val="75000"/>
                  </a:prstClr>
                </a:solidFill>
                <a:latin typeface="Calibri"/>
                <a:ea typeface="+mn-ea"/>
                <a:cs typeface="Arial"/>
              </a:defRPr>
            </a:lvl1pPr>
          </a:lstStyle>
          <a:p>
            <a:pPr>
              <a:defRPr/>
            </a:pPr>
            <a:fld id="{867043A0-C5D8-4FF9-8CF6-4BD82005EA5B}" type="datetimeFigureOut">
              <a:rPr lang="ar-SA"/>
              <a:pPr>
                <a:defRPr/>
              </a:pPr>
              <a:t>10/03/1445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1200">
                <a:solidFill>
                  <a:prstClr val="black">
                    <a:tint val="75000"/>
                  </a:prstClr>
                </a:solidFill>
                <a:latin typeface="Calibri"/>
                <a:ea typeface="+mn-ea"/>
                <a:cs typeface="Arial"/>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rtl="1" eaLnBrk="1" hangingPunct="1">
              <a:defRPr sz="1200">
                <a:solidFill>
                  <a:srgbClr val="898989"/>
                </a:solidFill>
                <a:latin typeface="Calibri" panose="020F0502020204030204" pitchFamily="34" charset="0"/>
                <a:cs typeface="Arial" panose="020B0604020202020204" pitchFamily="34" charset="0"/>
              </a:defRPr>
            </a:lvl1pPr>
          </a:lstStyle>
          <a:p>
            <a:pPr>
              <a:defRPr/>
            </a:pPr>
            <a:fld id="{6A6A1E7C-9313-408E-A84F-4661900DE337}"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sldLayoutIdLst>
    <p:sldLayoutId id="2147486416" r:id="rId1"/>
    <p:sldLayoutId id="2147486417" r:id="rId2"/>
    <p:sldLayoutId id="2147486418" r:id="rId3"/>
    <p:sldLayoutId id="2147486419" r:id="rId4"/>
    <p:sldLayoutId id="2147486420" r:id="rId5"/>
    <p:sldLayoutId id="2147486421" r:id="rId6"/>
    <p:sldLayoutId id="2147486422" r:id="rId7"/>
    <p:sldLayoutId id="2147486423" r:id="rId8"/>
    <p:sldLayoutId id="2147486424" r:id="rId9"/>
    <p:sldLayoutId id="2147486425" r:id="rId10"/>
    <p:sldLayoutId id="2147486426"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en-US" smtClean="0"/>
              <a:t>انقر لتحرير نمط العنوان الرئيسي</a:t>
            </a:r>
          </a:p>
        </p:txBody>
      </p:sp>
      <p:sp>
        <p:nvSpPr>
          <p:cNvPr id="4099"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1200">
                <a:solidFill>
                  <a:prstClr val="black">
                    <a:tint val="75000"/>
                  </a:prstClr>
                </a:solidFill>
                <a:latin typeface="Calibri"/>
                <a:ea typeface="+mn-ea"/>
                <a:cs typeface="Arial"/>
              </a:defRPr>
            </a:lvl1pPr>
          </a:lstStyle>
          <a:p>
            <a:pPr>
              <a:defRPr/>
            </a:pPr>
            <a:fld id="{9FE270A1-0C44-4644-83A8-BA4C13B89C63}" type="datetimeFigureOut">
              <a:rPr lang="ar-SA"/>
              <a:pPr>
                <a:defRPr/>
              </a:pPr>
              <a:t>10/03/1445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1200">
                <a:solidFill>
                  <a:prstClr val="black">
                    <a:tint val="75000"/>
                  </a:prstClr>
                </a:solidFill>
                <a:latin typeface="Calibri"/>
                <a:ea typeface="+mn-ea"/>
                <a:cs typeface="Arial"/>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rtl="1" eaLnBrk="1" hangingPunct="1">
              <a:defRPr sz="1200">
                <a:solidFill>
                  <a:srgbClr val="898989"/>
                </a:solidFill>
                <a:latin typeface="Calibri" panose="020F0502020204030204" pitchFamily="34" charset="0"/>
                <a:cs typeface="Arial" panose="020B0604020202020204" pitchFamily="34" charset="0"/>
              </a:defRPr>
            </a:lvl1pPr>
          </a:lstStyle>
          <a:p>
            <a:pPr>
              <a:defRPr/>
            </a:pPr>
            <a:fld id="{4941E9EC-1554-49EE-ABED-1707044D5A0E}"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sldLayoutIdLst>
    <p:sldLayoutId id="2147486427" r:id="rId1"/>
    <p:sldLayoutId id="2147486428" r:id="rId2"/>
    <p:sldLayoutId id="2147486429" r:id="rId3"/>
    <p:sldLayoutId id="2147486430" r:id="rId4"/>
    <p:sldLayoutId id="2147486431" r:id="rId5"/>
    <p:sldLayoutId id="2147486432" r:id="rId6"/>
    <p:sldLayoutId id="2147486433" r:id="rId7"/>
    <p:sldLayoutId id="2147486434" r:id="rId8"/>
    <p:sldLayoutId id="2147486435" r:id="rId9"/>
    <p:sldLayoutId id="2147486436" r:id="rId10"/>
    <p:sldLayoutId id="2147486437"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عنصر نائب للعنوان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en-US" smtClean="0"/>
              <a:t>انقر لتحرير نمط العنوان الرئيسي</a:t>
            </a:r>
          </a:p>
        </p:txBody>
      </p:sp>
      <p:sp>
        <p:nvSpPr>
          <p:cNvPr id="5123" name="عنصر نائب للنص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rtl="1" eaLnBrk="1" fontAlgn="auto" hangingPunct="1">
              <a:spcBef>
                <a:spcPts val="0"/>
              </a:spcBef>
              <a:spcAft>
                <a:spcPts val="0"/>
              </a:spcAft>
              <a:defRPr sz="1200">
                <a:solidFill>
                  <a:prstClr val="black">
                    <a:tint val="75000"/>
                  </a:prstClr>
                </a:solidFill>
                <a:latin typeface="Calibri"/>
                <a:ea typeface="+mn-ea"/>
                <a:cs typeface="Arial"/>
              </a:defRPr>
            </a:lvl1pPr>
          </a:lstStyle>
          <a:p>
            <a:pPr>
              <a:defRPr/>
            </a:pPr>
            <a:fld id="{7EC8D2CB-9421-4C9C-94F4-A50A0576E7F0}" type="datetimeFigureOut">
              <a:rPr lang="ar-SA"/>
              <a:pPr>
                <a:defRPr/>
              </a:pPr>
              <a:t>10/03/1445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rtl="1" eaLnBrk="1" fontAlgn="auto" hangingPunct="1">
              <a:spcBef>
                <a:spcPts val="0"/>
              </a:spcBef>
              <a:spcAft>
                <a:spcPts val="0"/>
              </a:spcAft>
              <a:defRPr sz="1200">
                <a:solidFill>
                  <a:prstClr val="black">
                    <a:tint val="75000"/>
                  </a:prstClr>
                </a:solidFill>
                <a:latin typeface="Calibri"/>
                <a:ea typeface="+mn-ea"/>
                <a:cs typeface="Arial"/>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l" rtl="1" eaLnBrk="1" hangingPunct="1">
              <a:defRPr sz="1200">
                <a:solidFill>
                  <a:srgbClr val="898989"/>
                </a:solidFill>
                <a:latin typeface="Calibri" panose="020F0502020204030204" pitchFamily="34" charset="0"/>
                <a:cs typeface="Arial" panose="020B0604020202020204" pitchFamily="34" charset="0"/>
              </a:defRPr>
            </a:lvl1pPr>
          </a:lstStyle>
          <a:p>
            <a:pPr>
              <a:defRPr/>
            </a:pPr>
            <a:fld id="{6C9A168E-74B3-4B0C-9CAD-4C8E694050D2}" type="slidenum">
              <a:rPr lang="ar-SA" altLang="en-US"/>
              <a:pPr>
                <a:defRPr/>
              </a:pPr>
              <a:t>‹#›</a:t>
            </a:fld>
            <a:endParaRPr lang="ar-SA" altLang="en-US"/>
          </a:p>
        </p:txBody>
      </p:sp>
    </p:spTree>
  </p:cSld>
  <p:clrMap bg1="lt1" tx1="dk1" bg2="lt2" tx2="dk2" accent1="accent1" accent2="accent2" accent3="accent3" accent4="accent4" accent5="accent5" accent6="accent6" hlink="hlink" folHlink="folHlink"/>
  <p:sldLayoutIdLst>
    <p:sldLayoutId id="2147486438" r:id="rId1"/>
    <p:sldLayoutId id="2147486439" r:id="rId2"/>
    <p:sldLayoutId id="2147486440" r:id="rId3"/>
    <p:sldLayoutId id="2147486441" r:id="rId4"/>
    <p:sldLayoutId id="2147486442" r:id="rId5"/>
    <p:sldLayoutId id="2147486443" r:id="rId6"/>
    <p:sldLayoutId id="2147486444" r:id="rId7"/>
    <p:sldLayoutId id="2147486445" r:id="rId8"/>
    <p:sldLayoutId id="2147486446" r:id="rId9"/>
    <p:sldLayoutId id="2147486447" r:id="rId10"/>
    <p:sldLayoutId id="2147486448"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650" y="1528763"/>
            <a:ext cx="7939088" cy="1471612"/>
          </a:xfrm>
        </p:spPr>
        <p:txBody>
          <a:bodyPr rtlCol="1">
            <a:noAutofit/>
          </a:bodyPr>
          <a:lstStyle/>
          <a:p>
            <a:pPr eaLnBrk="1" fontAlgn="auto" hangingPunct="1">
              <a:spcAft>
                <a:spcPts val="0"/>
              </a:spcAft>
              <a:defRPr/>
            </a:pPr>
            <a:r>
              <a:rPr lang="en-US" sz="4800" b="1" dirty="0" smtClean="0">
                <a:solidFill>
                  <a:schemeClr val="tx2">
                    <a:satMod val="130000"/>
                  </a:schemeClr>
                </a:solidFill>
              </a:rPr>
              <a:t>Introduction to epidemiology</a:t>
            </a:r>
            <a:br>
              <a:rPr lang="en-US" sz="4800" b="1" dirty="0" smtClean="0">
                <a:solidFill>
                  <a:schemeClr val="tx2">
                    <a:satMod val="130000"/>
                  </a:schemeClr>
                </a:solidFill>
              </a:rPr>
            </a:br>
            <a:r>
              <a:rPr lang="en-US" sz="4800" b="1" dirty="0" smtClean="0">
                <a:solidFill>
                  <a:schemeClr val="tx2">
                    <a:satMod val="130000"/>
                  </a:schemeClr>
                </a:solidFill>
              </a:rPr>
              <a:t/>
            </a:r>
            <a:br>
              <a:rPr lang="en-US" sz="4800" b="1" dirty="0" smtClean="0">
                <a:solidFill>
                  <a:schemeClr val="tx2">
                    <a:satMod val="130000"/>
                  </a:schemeClr>
                </a:solidFill>
              </a:rPr>
            </a:br>
            <a:r>
              <a:rPr lang="en-US" sz="4800" b="1" dirty="0" smtClean="0">
                <a:solidFill>
                  <a:schemeClr val="tx2">
                    <a:satMod val="130000"/>
                  </a:schemeClr>
                </a:solidFill>
              </a:rPr>
              <a:t>L1</a:t>
            </a:r>
            <a:br>
              <a:rPr lang="en-US" sz="4800" b="1" dirty="0" smtClean="0">
                <a:solidFill>
                  <a:schemeClr val="tx2">
                    <a:satMod val="130000"/>
                  </a:schemeClr>
                </a:solidFill>
              </a:rPr>
            </a:br>
            <a:r>
              <a:rPr lang="ar-IQ" sz="4000" b="1" dirty="0" smtClean="0">
                <a:solidFill>
                  <a:schemeClr val="tx2">
                    <a:satMod val="130000"/>
                  </a:schemeClr>
                </a:solidFill>
              </a:rPr>
              <a:t>ا.د سميرة محمد</a:t>
            </a:r>
            <a:r>
              <a:rPr lang="en-US" sz="4000" b="1" dirty="0" smtClean="0">
                <a:solidFill>
                  <a:schemeClr val="tx2">
                    <a:satMod val="130000"/>
                  </a:schemeClr>
                </a:solidFill>
              </a:rPr>
              <a:t>          </a:t>
            </a:r>
            <a:r>
              <a:rPr lang="ar-IQ" sz="4000" b="1" dirty="0" smtClean="0">
                <a:solidFill>
                  <a:schemeClr val="tx2">
                    <a:satMod val="130000"/>
                  </a:schemeClr>
                </a:solidFill>
              </a:rPr>
              <a:t>  ا.دسجاد سالم</a:t>
            </a:r>
            <a:endParaRPr lang="ar-IQ" sz="4000" b="1" dirty="0">
              <a:solidFill>
                <a:schemeClr val="tx2">
                  <a:satMod val="130000"/>
                </a:schemeClr>
              </a:solidFill>
            </a:endParaRPr>
          </a:p>
        </p:txBody>
      </p:sp>
      <p:sp>
        <p:nvSpPr>
          <p:cNvPr id="3" name="TextBox 2"/>
          <p:cNvSpPr txBox="1"/>
          <p:nvPr/>
        </p:nvSpPr>
        <p:spPr>
          <a:xfrm>
            <a:off x="3777658" y="4437112"/>
            <a:ext cx="1895071" cy="523220"/>
          </a:xfrm>
          <a:prstGeom prst="rect">
            <a:avLst/>
          </a:prstGeom>
          <a:noFill/>
        </p:spPr>
        <p:txBody>
          <a:bodyPr wrap="none" rtlCol="0">
            <a:spAutoFit/>
          </a:bodyPr>
          <a:lstStyle/>
          <a:p>
            <a:pPr algn="ctr"/>
            <a:r>
              <a:rPr lang="en-US" sz="2800" b="1" dirty="0" smtClean="0">
                <a:solidFill>
                  <a:srgbClr val="FF0000"/>
                </a:solidFill>
              </a:rPr>
              <a:t>2023-2024</a:t>
            </a:r>
            <a:endParaRPr lang="en-US" sz="2800" b="1" dirty="0">
              <a:solidFill>
                <a:srgbClr val="FF0000"/>
              </a:solidFill>
            </a:endParaRPr>
          </a:p>
        </p:txBody>
      </p:sp>
    </p:spTree>
  </p:cSld>
  <p:clrMapOvr>
    <a:masterClrMapping/>
  </p:clrMapOvr>
  <p:transition spd="slow" advTm="11555"/>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76672"/>
            <a:ext cx="9036496" cy="5616624"/>
          </a:xfrm>
        </p:spPr>
        <p:txBody>
          <a:bodyPr/>
          <a:lstStyle/>
          <a:p>
            <a:pPr marL="0" indent="0" algn="l" rtl="0">
              <a:buNone/>
            </a:pPr>
            <a:r>
              <a:rPr lang="en-US" sz="3600" u="sng" dirty="0" smtClean="0">
                <a:solidFill>
                  <a:srgbClr val="00B050"/>
                </a:solidFill>
                <a:latin typeface="Times New Roman" panose="02020603050405020304" pitchFamily="18" charset="0"/>
                <a:cs typeface="Times New Roman" panose="02020603050405020304" pitchFamily="18" charset="0"/>
              </a:rPr>
              <a:t>Objectives </a:t>
            </a:r>
            <a:r>
              <a:rPr lang="en-US" sz="3600" u="sng" dirty="0">
                <a:solidFill>
                  <a:srgbClr val="00B050"/>
                </a:solidFill>
                <a:latin typeface="Times New Roman" panose="02020603050405020304" pitchFamily="18" charset="0"/>
                <a:cs typeface="Times New Roman" panose="02020603050405020304" pitchFamily="18" charset="0"/>
              </a:rPr>
              <a:t>of </a:t>
            </a:r>
            <a:r>
              <a:rPr lang="en-US" sz="3600" u="sng" dirty="0" smtClean="0">
                <a:solidFill>
                  <a:srgbClr val="00B050"/>
                </a:solidFill>
                <a:latin typeface="Times New Roman" panose="02020603050405020304" pitchFamily="18" charset="0"/>
                <a:cs typeface="Times New Roman" panose="02020603050405020304" pitchFamily="18" charset="0"/>
              </a:rPr>
              <a:t>epidemiology :</a:t>
            </a:r>
          </a:p>
          <a:p>
            <a:pPr marL="0" indent="0" algn="l" rtl="0">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 </a:t>
            </a:r>
            <a:r>
              <a:rPr lang="en-US" u="sng" dirty="0" smtClean="0">
                <a:solidFill>
                  <a:srgbClr val="00B050"/>
                </a:solidFill>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Study </a:t>
            </a:r>
            <a:r>
              <a:rPr lang="en-US" dirty="0">
                <a:latin typeface="Times New Roman" panose="02020603050405020304" pitchFamily="18" charset="0"/>
                <a:cs typeface="Times New Roman" panose="02020603050405020304" pitchFamily="18" charset="0"/>
              </a:rPr>
              <a:t>the natural course of disease from onset to </a:t>
            </a:r>
            <a:r>
              <a:rPr lang="en-US" dirty="0" smtClean="0">
                <a:latin typeface="Times New Roman" panose="02020603050405020304" pitchFamily="18" charset="0"/>
                <a:cs typeface="Times New Roman" panose="02020603050405020304" pitchFamily="18" charset="0"/>
              </a:rPr>
              <a:t>resolution. </a:t>
            </a:r>
          </a:p>
          <a:p>
            <a:pPr marL="0" indent="0" algn="l" rtl="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2) </a:t>
            </a:r>
            <a:r>
              <a:rPr lang="en-US" dirty="0" smtClean="0">
                <a:latin typeface="Times New Roman" panose="02020603050405020304" pitchFamily="18" charset="0"/>
                <a:cs typeface="Times New Roman" panose="02020603050405020304" pitchFamily="18" charset="0"/>
              </a:rPr>
              <a:t>To Determine </a:t>
            </a:r>
            <a:r>
              <a:rPr lang="en-US" dirty="0">
                <a:latin typeface="Times New Roman" panose="02020603050405020304" pitchFamily="18" charset="0"/>
                <a:cs typeface="Times New Roman" panose="02020603050405020304" pitchFamily="18" charset="0"/>
              </a:rPr>
              <a:t>the extent of disease in a </a:t>
            </a:r>
            <a:r>
              <a:rPr lang="en-US" dirty="0" smtClean="0">
                <a:latin typeface="Times New Roman" panose="02020603050405020304" pitchFamily="18" charset="0"/>
                <a:cs typeface="Times New Roman" panose="02020603050405020304" pitchFamily="18" charset="0"/>
              </a:rPr>
              <a:t>population. </a:t>
            </a:r>
          </a:p>
          <a:p>
            <a:pPr marL="0" indent="0" algn="l" rtl="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3) </a:t>
            </a:r>
            <a:r>
              <a:rPr lang="en-US" dirty="0" smtClean="0">
                <a:latin typeface="Times New Roman" panose="02020603050405020304" pitchFamily="18" charset="0"/>
                <a:cs typeface="Times New Roman" panose="02020603050405020304" pitchFamily="18" charset="0"/>
              </a:rPr>
              <a:t>To Identify </a:t>
            </a:r>
            <a:r>
              <a:rPr lang="en-US" dirty="0">
                <a:latin typeface="Times New Roman" panose="02020603050405020304" pitchFamily="18" charset="0"/>
                <a:cs typeface="Times New Roman" panose="02020603050405020304" pitchFamily="18" charset="0"/>
              </a:rPr>
              <a:t>patterns and trends in disease </a:t>
            </a:r>
            <a:r>
              <a:rPr lang="en-US" dirty="0" smtClean="0">
                <a:latin typeface="Times New Roman" panose="02020603050405020304" pitchFamily="18" charset="0"/>
                <a:cs typeface="Times New Roman" panose="02020603050405020304" pitchFamily="18" charset="0"/>
              </a:rPr>
              <a:t>occurrence. </a:t>
            </a:r>
          </a:p>
          <a:p>
            <a:pPr marL="0" indent="0" algn="l" rtl="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4) </a:t>
            </a:r>
            <a:r>
              <a:rPr lang="en-US" dirty="0" smtClean="0">
                <a:latin typeface="Times New Roman" panose="02020603050405020304" pitchFamily="18" charset="0"/>
                <a:cs typeface="Times New Roman" panose="02020603050405020304" pitchFamily="18" charset="0"/>
              </a:rPr>
              <a:t>To Identify </a:t>
            </a:r>
            <a:r>
              <a:rPr lang="en-US" dirty="0">
                <a:latin typeface="Times New Roman" panose="02020603050405020304" pitchFamily="18" charset="0"/>
                <a:cs typeface="Times New Roman" panose="02020603050405020304" pitchFamily="18" charset="0"/>
              </a:rPr>
              <a:t>the causes of </a:t>
            </a:r>
            <a:r>
              <a:rPr lang="en-US" dirty="0" smtClean="0">
                <a:latin typeface="Times New Roman" panose="02020603050405020304" pitchFamily="18" charset="0"/>
                <a:cs typeface="Times New Roman" panose="02020603050405020304" pitchFamily="18" charset="0"/>
              </a:rPr>
              <a:t>disease</a:t>
            </a:r>
            <a:r>
              <a:rPr lang="en-US" dirty="0">
                <a:latin typeface="Times New Roman" panose="02020603050405020304" pitchFamily="18" charset="0"/>
                <a:cs typeface="Times New Roman" panose="02020603050405020304" pitchFamily="18" charset="0"/>
              </a:rPr>
              <a:t>, and </a:t>
            </a:r>
            <a:endParaRPr lang="en-US" dirty="0" smtClean="0">
              <a:latin typeface="Times New Roman" panose="02020603050405020304" pitchFamily="18" charset="0"/>
              <a:cs typeface="Times New Roman" panose="02020603050405020304" pitchFamily="18" charset="0"/>
            </a:endParaRPr>
          </a:p>
          <a:p>
            <a:pPr marL="0" indent="0" algn="l" rtl="0">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5) </a:t>
            </a:r>
            <a:r>
              <a:rPr lang="en-US" dirty="0" smtClean="0">
                <a:latin typeface="Times New Roman" panose="02020603050405020304" pitchFamily="18" charset="0"/>
                <a:cs typeface="Times New Roman" panose="02020603050405020304" pitchFamily="18" charset="0"/>
              </a:rPr>
              <a:t>To Evaluate </a:t>
            </a:r>
            <a:r>
              <a:rPr lang="en-US" dirty="0">
                <a:latin typeface="Times New Roman" panose="02020603050405020304" pitchFamily="18" charset="0"/>
                <a:cs typeface="Times New Roman" panose="02020603050405020304" pitchFamily="18" charset="0"/>
              </a:rPr>
              <a:t>the effectiveness of measures that prevent and treat disease.</a:t>
            </a:r>
          </a:p>
        </p:txBody>
      </p:sp>
    </p:spTree>
    <p:extLst>
      <p:ext uri="{BB962C8B-B14F-4D97-AF65-F5344CB8AC3E}">
        <p14:creationId xmlns:p14="http://schemas.microsoft.com/office/powerpoint/2010/main" val="1236644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88640"/>
            <a:ext cx="8229600" cy="4525963"/>
          </a:xfrm>
        </p:spPr>
        <p:txBody>
          <a:bodyPr/>
          <a:lstStyle/>
          <a:p>
            <a:pPr marL="0" indent="0" algn="l" rtl="0">
              <a:buNone/>
            </a:pPr>
            <a:r>
              <a:rPr lang="en-US" u="sng" dirty="0" smtClean="0">
                <a:solidFill>
                  <a:srgbClr val="00B0F0"/>
                </a:solidFill>
              </a:rPr>
              <a:t>Uses </a:t>
            </a:r>
            <a:r>
              <a:rPr lang="en-US" u="sng" dirty="0">
                <a:solidFill>
                  <a:srgbClr val="00B0F0"/>
                </a:solidFill>
              </a:rPr>
              <a:t>of epidemiology </a:t>
            </a:r>
            <a:r>
              <a:rPr lang="en-US" u="sng" dirty="0" smtClean="0">
                <a:solidFill>
                  <a:srgbClr val="00B0F0"/>
                </a:solidFill>
              </a:rPr>
              <a:t>: </a:t>
            </a:r>
          </a:p>
          <a:p>
            <a:pPr marL="0" indent="0" algn="l" rtl="0">
              <a:buNone/>
            </a:pPr>
            <a:r>
              <a:rPr lang="en-US" dirty="0" smtClean="0"/>
              <a:t>• </a:t>
            </a:r>
            <a:r>
              <a:rPr lang="en-US" dirty="0"/>
              <a:t>Historical use: Study the history of the health of populations. </a:t>
            </a:r>
            <a:endParaRPr lang="en-US" dirty="0" smtClean="0"/>
          </a:p>
          <a:p>
            <a:pPr marL="0" indent="0" algn="l" rtl="0">
              <a:buNone/>
            </a:pPr>
            <a:r>
              <a:rPr lang="en-US" dirty="0" smtClean="0"/>
              <a:t>• </a:t>
            </a:r>
            <a:r>
              <a:rPr lang="en-US" dirty="0"/>
              <a:t>Community health use: Diagnose the health of the community. </a:t>
            </a:r>
            <a:endParaRPr lang="en-US" dirty="0" smtClean="0"/>
          </a:p>
          <a:p>
            <a:pPr marL="0" indent="0" algn="l" rtl="0">
              <a:buNone/>
            </a:pPr>
            <a:r>
              <a:rPr lang="en-US" dirty="0" smtClean="0"/>
              <a:t>• </a:t>
            </a:r>
            <a:r>
              <a:rPr lang="en-US" dirty="0"/>
              <a:t>Health services use: Study the working of health services. </a:t>
            </a:r>
            <a:endParaRPr lang="en-US" dirty="0" smtClean="0"/>
          </a:p>
          <a:p>
            <a:pPr marL="0" indent="0" algn="l" rtl="0">
              <a:buNone/>
            </a:pPr>
            <a:r>
              <a:rPr lang="en-US" dirty="0" smtClean="0"/>
              <a:t>• </a:t>
            </a:r>
            <a:r>
              <a:rPr lang="en-US" dirty="0"/>
              <a:t>Risk assessment use: Estimate individuals’ risks of disease, accident, or defect. </a:t>
            </a:r>
            <a:endParaRPr lang="en-US" dirty="0" smtClean="0"/>
          </a:p>
          <a:p>
            <a:pPr marL="0" indent="0" algn="l" rtl="0">
              <a:buNone/>
            </a:pPr>
            <a:r>
              <a:rPr lang="en-US" dirty="0" smtClean="0"/>
              <a:t>• </a:t>
            </a:r>
            <a:r>
              <a:rPr lang="en-US" dirty="0"/>
              <a:t>Disease causality use: Search for the causes of health and disease.</a:t>
            </a:r>
          </a:p>
          <a:p>
            <a:pPr algn="l" rtl="0"/>
            <a:endParaRPr lang="en-US" dirty="0"/>
          </a:p>
        </p:txBody>
      </p:sp>
    </p:spTree>
    <p:extLst>
      <p:ext uri="{BB962C8B-B14F-4D97-AF65-F5344CB8AC3E}">
        <p14:creationId xmlns:p14="http://schemas.microsoft.com/office/powerpoint/2010/main" val="2581346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825" y="188913"/>
            <a:ext cx="8785225" cy="6408737"/>
          </a:xfrm>
        </p:spPr>
        <p:txBody>
          <a:bodyPr rtlCol="1">
            <a:noAutofit/>
          </a:bodyPr>
          <a:lstStyle/>
          <a:p>
            <a:pPr marL="514350" indent="-514350" algn="l" rtl="0" eaLnBrk="1" fontAlgn="auto" hangingPunct="1">
              <a:spcAft>
                <a:spcPts val="0"/>
              </a:spcAft>
              <a:buFont typeface="Arial" panose="020B0604020202020204" pitchFamily="34" charset="0"/>
              <a:buAutoNum type="arabicPeriod"/>
              <a:defRPr/>
            </a:pPr>
            <a:endParaRPr lang="en-US" sz="2800" dirty="0" smtClean="0">
              <a:latin typeface="Times New Roman" pitchFamily="18" charset="0"/>
              <a:cs typeface="Times New Roman" pitchFamily="18" charset="0"/>
            </a:endParaRPr>
          </a:p>
          <a:p>
            <a:pPr marL="0" indent="0" algn="l" rtl="0" eaLnBrk="1" fontAlgn="auto" hangingPunct="1">
              <a:spcAft>
                <a:spcPts val="0"/>
              </a:spcAft>
              <a:buFont typeface="Arial" panose="020B0604020202020204" pitchFamily="34" charset="0"/>
              <a:buNone/>
              <a:defRPr/>
            </a:pPr>
            <a:r>
              <a:rPr lang="en-US" b="1" dirty="0" smtClean="0">
                <a:solidFill>
                  <a:schemeClr val="tx2">
                    <a:satMod val="130000"/>
                  </a:schemeClr>
                </a:solidFill>
                <a:latin typeface="Times New Roman" pitchFamily="18" charset="0"/>
                <a:cs typeface="Times New Roman" pitchFamily="18" charset="0"/>
              </a:rPr>
              <a:t>Sources of epidemiological  information </a:t>
            </a:r>
            <a:endParaRPr lang="en-US" dirty="0" smtClean="0">
              <a:latin typeface="Times New Roman" pitchFamily="18" charset="0"/>
              <a:cs typeface="Times New Roman" pitchFamily="18" charset="0"/>
            </a:endParaRPr>
          </a:p>
          <a:p>
            <a:pPr marL="514350" indent="-514350" algn="l" rtl="0" eaLnBrk="1" fontAlgn="auto" hangingPunct="1">
              <a:spcAft>
                <a:spcPts val="0"/>
              </a:spcAft>
              <a:buFont typeface="Arial" panose="020B0604020202020204" pitchFamily="34" charset="0"/>
              <a:buAutoNum type="arabicPeriod"/>
              <a:defRPr/>
            </a:pPr>
            <a:r>
              <a:rPr lang="en-US" sz="2800" dirty="0" smtClean="0">
                <a:latin typeface="Times New Roman" pitchFamily="18" charset="0"/>
                <a:cs typeface="Times New Roman" pitchFamily="18" charset="0"/>
              </a:rPr>
              <a:t>Population  census is collection of data from every member of a population; theoretically it should provide the most reliable data. </a:t>
            </a:r>
          </a:p>
          <a:p>
            <a:pPr marL="514350" indent="-514350" algn="l" rtl="0" eaLnBrk="1" fontAlgn="auto" hangingPunct="1">
              <a:spcAft>
                <a:spcPts val="0"/>
              </a:spcAft>
              <a:buFont typeface="Arial" panose="020B0604020202020204" pitchFamily="34" charset="0"/>
              <a:buAutoNum type="arabicPeriod"/>
              <a:defRPr/>
            </a:pPr>
            <a:r>
              <a:rPr lang="en-US" sz="2800" dirty="0" smtClean="0">
                <a:latin typeface="Times New Roman" pitchFamily="18" charset="0"/>
                <a:cs typeface="Times New Roman" pitchFamily="18" charset="0"/>
              </a:rPr>
              <a:t>Registration of vital events—Birth, death and marriage.</a:t>
            </a:r>
          </a:p>
          <a:p>
            <a:pPr marL="0" indent="0" algn="l" rtl="0" eaLnBrk="1" fontAlgn="auto" hangingPunct="1">
              <a:spcAft>
                <a:spcPts val="0"/>
              </a:spcAft>
              <a:buFont typeface="Arial" panose="020B0604020202020204" pitchFamily="34" charset="0"/>
              <a:buNone/>
              <a:defRPr/>
            </a:pPr>
            <a:r>
              <a:rPr lang="en-US" sz="2800" dirty="0" smtClean="0">
                <a:latin typeface="Times New Roman" pitchFamily="18" charset="0"/>
                <a:cs typeface="Times New Roman" pitchFamily="18" charset="0"/>
              </a:rPr>
              <a:t>3. Hospital/health center records.</a:t>
            </a:r>
          </a:p>
          <a:p>
            <a:pPr marL="0" indent="0" algn="l" rtl="0" eaLnBrk="1" fontAlgn="auto" hangingPunct="1">
              <a:spcAft>
                <a:spcPts val="0"/>
              </a:spcAft>
              <a:buFont typeface="Arial" panose="020B0604020202020204" pitchFamily="34" charset="0"/>
              <a:buNone/>
              <a:defRPr/>
            </a:pPr>
            <a:r>
              <a:rPr lang="en-US" sz="2800" dirty="0" smtClean="0">
                <a:latin typeface="Times New Roman" pitchFamily="18" charset="0"/>
                <a:cs typeface="Times New Roman" pitchFamily="18" charset="0"/>
              </a:rPr>
              <a:t>4. Disease registers. </a:t>
            </a:r>
          </a:p>
          <a:p>
            <a:pPr marL="0" indent="0" algn="l" rtl="0" eaLnBrk="1" fontAlgn="auto" hangingPunct="1">
              <a:spcAft>
                <a:spcPts val="0"/>
              </a:spcAft>
              <a:buFont typeface="Arial" panose="020B0604020202020204" pitchFamily="34" charset="0"/>
              <a:buNone/>
              <a:defRPr/>
            </a:pPr>
            <a:r>
              <a:rPr lang="en-US" sz="2800" dirty="0" smtClean="0">
                <a:latin typeface="Times New Roman" pitchFamily="18" charset="0"/>
                <a:cs typeface="Times New Roman" pitchFamily="18" charset="0"/>
              </a:rPr>
              <a:t>5. Epidemiologic studies.</a:t>
            </a:r>
          </a:p>
          <a:p>
            <a:pPr marL="0" indent="0" algn="l" rtl="0" eaLnBrk="1" fontAlgn="auto" hangingPunct="1">
              <a:spcAft>
                <a:spcPts val="0"/>
              </a:spcAft>
              <a:buFont typeface="Arial" panose="020B0604020202020204" pitchFamily="34" charset="0"/>
              <a:buNone/>
              <a:defRPr/>
            </a:pPr>
            <a:r>
              <a:rPr lang="en-US" sz="2800" dirty="0" smtClean="0">
                <a:latin typeface="Times New Roman" pitchFamily="18" charset="0"/>
                <a:cs typeface="Times New Roman" pitchFamily="18" charset="0"/>
              </a:rPr>
              <a:t>6. Publications, Electronic sources</a:t>
            </a:r>
          </a:p>
          <a:p>
            <a:pPr marL="0" indent="0" algn="l" rtl="0" eaLnBrk="1" fontAlgn="auto" hangingPunct="1">
              <a:spcAft>
                <a:spcPts val="0"/>
              </a:spcAft>
              <a:buFont typeface="Arial" panose="020B0604020202020204" pitchFamily="34" charset="0"/>
              <a:buNone/>
              <a:defRPr/>
            </a:pPr>
            <a:endParaRPr lang="ar-IQ" sz="2800" dirty="0" smtClean="0">
              <a:latin typeface="Times New Roman" pitchFamily="18" charset="0"/>
              <a:cs typeface="Times New Roman" pitchFamily="18" charset="0"/>
            </a:endParaRPr>
          </a:p>
        </p:txBody>
      </p:sp>
    </p:spTree>
  </p:cSld>
  <p:clrMapOvr>
    <a:masterClrMapping/>
  </p:clrMapOvr>
  <p:transition spd="slow" advTm="4207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229600" cy="4525963"/>
          </a:xfrm>
        </p:spPr>
        <p:txBody>
          <a:bodyPr/>
          <a:lstStyle/>
          <a:p>
            <a:pPr marL="0" indent="0" algn="just" rtl="0">
              <a:buNone/>
            </a:pPr>
            <a:r>
              <a:rPr lang="en-US" altLang="en-US" b="1" dirty="0">
                <a:solidFill>
                  <a:srgbClr val="FF0000"/>
                </a:solidFill>
                <a:latin typeface="Times New Roman" panose="02020603050405020304" pitchFamily="18" charset="0"/>
                <a:cs typeface="Times New Roman" panose="02020603050405020304" pitchFamily="18" charset="0"/>
              </a:rPr>
              <a:t>Risk:</a:t>
            </a:r>
            <a:r>
              <a:rPr lang="en-US" altLang="en-US" dirty="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A probability </a:t>
            </a:r>
            <a:r>
              <a:rPr lang="en-US" altLang="en-US" dirty="0">
                <a:latin typeface="Times New Roman" panose="02020603050405020304" pitchFamily="18" charset="0"/>
                <a:cs typeface="Times New Roman" panose="02020603050405020304" pitchFamily="18" charset="0"/>
              </a:rPr>
              <a:t>that an individual will become ill or die within a specified period of time or age. It is used to denote incidence rate</a:t>
            </a:r>
            <a:endParaRPr lang="en-US" altLang="en-US" dirty="0">
              <a:cs typeface="Arial" panose="020B0604020202020204" pitchFamily="34" charset="0"/>
            </a:endParaRPr>
          </a:p>
          <a:p>
            <a:pPr marL="0" indent="0" algn="just" rtl="0">
              <a:buNone/>
            </a:pPr>
            <a:r>
              <a:rPr lang="en-US" u="sng" dirty="0" smtClean="0">
                <a:solidFill>
                  <a:srgbClr val="0070C0"/>
                </a:solidFill>
                <a:latin typeface="Times New Roman" panose="02020603050405020304" pitchFamily="18" charset="0"/>
                <a:cs typeface="Times New Roman" panose="02020603050405020304" pitchFamily="18" charset="0"/>
              </a:rPr>
              <a:t>Absolute Risk </a:t>
            </a:r>
          </a:p>
          <a:p>
            <a:pPr marL="0" indent="0" algn="just" rtl="0">
              <a:buNone/>
            </a:pPr>
            <a:r>
              <a:rPr lang="en-US" dirty="0" smtClean="0">
                <a:latin typeface="Times New Roman" panose="02020603050405020304" pitchFamily="18" charset="0"/>
                <a:cs typeface="Times New Roman" panose="02020603050405020304" pitchFamily="18" charset="0"/>
              </a:rPr>
              <a:t>The incidence of a disease in a population is termed the absolute risk. Absolute risk can indicate the magnitude of the risk in a group of people with a certain exposure, but because it does not take into consideration the risk of disease in </a:t>
            </a:r>
            <a:r>
              <a:rPr lang="en-US" dirty="0" err="1" smtClean="0">
                <a:latin typeface="Times New Roman" panose="02020603050405020304" pitchFamily="18" charset="0"/>
                <a:cs typeface="Times New Roman" panose="02020603050405020304" pitchFamily="18" charset="0"/>
              </a:rPr>
              <a:t>nonexposed</a:t>
            </a:r>
            <a:r>
              <a:rPr lang="en-US" dirty="0" smtClean="0">
                <a:latin typeface="Times New Roman" panose="02020603050405020304" pitchFamily="18" charset="0"/>
                <a:cs typeface="Times New Roman" panose="02020603050405020304" pitchFamily="18" charset="0"/>
              </a:rPr>
              <a:t> individuals, it does not indicate whether the exposure is associated with an increased risk of the disease.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969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4525963"/>
          </a:xfrm>
        </p:spPr>
        <p:txBody>
          <a:bodyPr/>
          <a:lstStyle/>
          <a:p>
            <a:pPr algn="just" rtl="0"/>
            <a:r>
              <a:rPr lang="en-US" sz="3000" dirty="0">
                <a:latin typeface="Times New Roman" panose="02020603050405020304" pitchFamily="18" charset="0"/>
                <a:cs typeface="Times New Roman" panose="02020603050405020304" pitchFamily="18" charset="0"/>
              </a:rPr>
              <a:t> Nevertheless, absolute risk may have important implications in both clinical and public health </a:t>
            </a:r>
            <a:r>
              <a:rPr lang="en-US" sz="3000" dirty="0" smtClean="0">
                <a:latin typeface="Times New Roman" panose="02020603050405020304" pitchFamily="18" charset="0"/>
                <a:cs typeface="Times New Roman" panose="02020603050405020304" pitchFamily="18" charset="0"/>
              </a:rPr>
              <a:t>policy</a:t>
            </a:r>
            <a:r>
              <a:rPr lang="en-US" sz="3000" dirty="0">
                <a:latin typeface="Times New Roman" panose="02020603050405020304" pitchFamily="18" charset="0"/>
                <a:cs typeface="Times New Roman" panose="02020603050405020304" pitchFamily="18" charset="0"/>
              </a:rPr>
              <a:t>: </a:t>
            </a:r>
            <a:endParaRPr lang="en-US" sz="3000" dirty="0" smtClean="0">
              <a:latin typeface="Times New Roman" panose="02020603050405020304" pitchFamily="18" charset="0"/>
              <a:cs typeface="Times New Roman" panose="02020603050405020304" pitchFamily="18" charset="0"/>
            </a:endParaRPr>
          </a:p>
          <a:p>
            <a:pPr marL="0" indent="0" algn="just" rtl="0">
              <a:buNone/>
            </a:pPr>
            <a:r>
              <a:rPr lang="en-US" sz="3000" dirty="0" smtClean="0">
                <a:solidFill>
                  <a:srgbClr val="FF0000"/>
                </a:solidFill>
                <a:latin typeface="Times New Roman" panose="02020603050405020304" pitchFamily="18" charset="0"/>
                <a:cs typeface="Times New Roman" panose="02020603050405020304" pitchFamily="18" charset="0"/>
              </a:rPr>
              <a:t>For </a:t>
            </a:r>
            <a:r>
              <a:rPr lang="en-US" sz="3000" dirty="0">
                <a:solidFill>
                  <a:srgbClr val="FF0000"/>
                </a:solidFill>
                <a:latin typeface="Times New Roman" panose="02020603050405020304" pitchFamily="18" charset="0"/>
                <a:cs typeface="Times New Roman" panose="02020603050405020304" pitchFamily="18" charset="0"/>
              </a:rPr>
              <a:t>example</a:t>
            </a:r>
            <a:r>
              <a:rPr lang="en-US" sz="3000" dirty="0">
                <a:latin typeface="Times New Roman" panose="02020603050405020304" pitchFamily="18" charset="0"/>
                <a:cs typeface="Times New Roman" panose="02020603050405020304" pitchFamily="18" charset="0"/>
              </a:rPr>
              <a:t>, a woman who contracts rubella in the first trimester of pregnancy and asks her physician, “What is the risk that my child will be malformed?” is given a certain number as an answer. On the basis of this information, she may decide to abort her </a:t>
            </a:r>
            <a:r>
              <a:rPr lang="en-US" sz="3000" dirty="0" smtClean="0">
                <a:latin typeface="Times New Roman" panose="02020603050405020304" pitchFamily="18" charset="0"/>
                <a:cs typeface="Times New Roman" panose="02020603050405020304" pitchFamily="18" charset="0"/>
              </a:rPr>
              <a:t>pregnancy</a:t>
            </a:r>
          </a:p>
          <a:p>
            <a:pPr marL="0" indent="0" algn="just" rtl="0">
              <a:buNone/>
            </a:pPr>
            <a:r>
              <a:rPr lang="en-US" sz="3000" dirty="0">
                <a:latin typeface="Times New Roman" panose="02020603050405020304" pitchFamily="18" charset="0"/>
                <a:cs typeface="Times New Roman" panose="02020603050405020304" pitchFamily="18" charset="0"/>
              </a:rPr>
              <a:t>The woman is wondering not only what her risk is, but she is wondering how that risk compares with what it would have been had she not contracted rubella.</a:t>
            </a:r>
          </a:p>
        </p:txBody>
      </p:sp>
    </p:spTree>
    <p:extLst>
      <p:ext uri="{BB962C8B-B14F-4D97-AF65-F5344CB8AC3E}">
        <p14:creationId xmlns:p14="http://schemas.microsoft.com/office/powerpoint/2010/main" val="1246113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4525963"/>
          </a:xfrm>
        </p:spPr>
        <p:txBody>
          <a:bodyPr/>
          <a:lstStyle/>
          <a:p>
            <a:pPr algn="just" rtl="0"/>
            <a:r>
              <a:rPr lang="en-US" altLang="en-US" b="1" dirty="0">
                <a:solidFill>
                  <a:srgbClr val="0070C0"/>
                </a:solidFill>
                <a:latin typeface="Times New Roman" panose="02020603050405020304" pitchFamily="18" charset="0"/>
                <a:cs typeface="Times New Roman" panose="02020603050405020304" pitchFamily="18" charset="0"/>
              </a:rPr>
              <a:t>Relative </a:t>
            </a:r>
            <a:r>
              <a:rPr lang="en-US" altLang="en-US" b="1" dirty="0" smtClean="0">
                <a:solidFill>
                  <a:srgbClr val="0070C0"/>
                </a:solidFill>
                <a:latin typeface="Times New Roman" panose="02020603050405020304" pitchFamily="18" charset="0"/>
                <a:cs typeface="Times New Roman" panose="02020603050405020304" pitchFamily="18" charset="0"/>
              </a:rPr>
              <a:t>Risk</a:t>
            </a:r>
            <a:r>
              <a:rPr lang="en-US" altLang="en-US" dirty="0" smtClean="0">
                <a:solidFill>
                  <a:srgbClr val="0070C0"/>
                </a:solidFill>
                <a:latin typeface="Times New Roman" panose="02020603050405020304" pitchFamily="18" charset="0"/>
                <a:cs typeface="Times New Roman" panose="02020603050405020304" pitchFamily="18" charset="0"/>
              </a:rPr>
              <a:t> </a:t>
            </a:r>
            <a:r>
              <a:rPr lang="en-US" altLang="en-US" dirty="0">
                <a:solidFill>
                  <a:srgbClr val="0070C0"/>
                </a:solidFill>
                <a:latin typeface="Times New Roman" panose="02020603050405020304" pitchFamily="18" charset="0"/>
                <a:cs typeface="Times New Roman" panose="02020603050405020304" pitchFamily="18" charset="0"/>
              </a:rPr>
              <a:t>(</a:t>
            </a:r>
            <a:r>
              <a:rPr lang="en-US" altLang="en-US" b="1" dirty="0">
                <a:solidFill>
                  <a:srgbClr val="0070C0"/>
                </a:solidFill>
                <a:latin typeface="Times New Roman" panose="02020603050405020304" pitchFamily="18" charset="0"/>
                <a:cs typeface="Times New Roman" panose="02020603050405020304" pitchFamily="18" charset="0"/>
              </a:rPr>
              <a:t>RR</a:t>
            </a:r>
            <a:r>
              <a:rPr lang="en-US" altLang="en-US" dirty="0">
                <a:solidFill>
                  <a:srgbClr val="0070C0"/>
                </a:solidFill>
                <a:latin typeface="Times New Roman" panose="02020603050405020304" pitchFamily="18" charset="0"/>
                <a:cs typeface="Times New Roman" panose="02020603050405020304" pitchFamily="18" charset="0"/>
              </a:rPr>
              <a:t>):</a:t>
            </a:r>
            <a:endParaRPr lang="en-US" dirty="0" smtClean="0">
              <a:solidFill>
                <a:srgbClr val="0070C0"/>
              </a:solidFill>
              <a:latin typeface="Times New Roman" panose="02020603050405020304" pitchFamily="18" charset="0"/>
              <a:cs typeface="Times New Roman" panose="02020603050405020304" pitchFamily="18" charset="0"/>
            </a:endParaRPr>
          </a:p>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relative risk can also be defined as the probability </a:t>
            </a:r>
            <a:r>
              <a:rPr lang="en-US" dirty="0" smtClean="0">
                <a:solidFill>
                  <a:srgbClr val="FF0000"/>
                </a:solidFill>
                <a:latin typeface="Times New Roman" panose="02020603050405020304" pitchFamily="18" charset="0"/>
                <a:cs typeface="Times New Roman" panose="02020603050405020304" pitchFamily="18" charset="0"/>
              </a:rPr>
              <a:t> of </a:t>
            </a:r>
            <a:r>
              <a:rPr lang="en-US" dirty="0">
                <a:solidFill>
                  <a:srgbClr val="FF0000"/>
                </a:solidFill>
                <a:latin typeface="Times New Roman" panose="02020603050405020304" pitchFamily="18" charset="0"/>
                <a:cs typeface="Times New Roman" panose="02020603050405020304" pitchFamily="18" charset="0"/>
              </a:rPr>
              <a:t>an event (developing a disease) occurring in exposed people compared to the probability of the event in </a:t>
            </a:r>
            <a:r>
              <a:rPr lang="en-US" dirty="0" err="1">
                <a:solidFill>
                  <a:srgbClr val="FF0000"/>
                </a:solidFill>
                <a:latin typeface="Times New Roman" panose="02020603050405020304" pitchFamily="18" charset="0"/>
                <a:cs typeface="Times New Roman" panose="02020603050405020304" pitchFamily="18" charset="0"/>
              </a:rPr>
              <a:t>nonexposed</a:t>
            </a:r>
            <a:r>
              <a:rPr lang="en-US" dirty="0">
                <a:solidFill>
                  <a:srgbClr val="FF0000"/>
                </a:solidFill>
                <a:latin typeface="Times New Roman" panose="02020603050405020304" pitchFamily="18" charset="0"/>
                <a:cs typeface="Times New Roman" panose="02020603050405020304" pitchFamily="18" charset="0"/>
              </a:rPr>
              <a:t> people, or as the ratio of the two probabilities</a:t>
            </a:r>
            <a:r>
              <a:rPr lang="en-US" dirty="0" smtClean="0">
                <a:solidFill>
                  <a:srgbClr val="FF0000"/>
                </a:solidFill>
                <a:latin typeface="Times New Roman" panose="02020603050405020304" pitchFamily="18" charset="0"/>
                <a:cs typeface="Times New Roman" panose="02020603050405020304" pitchFamily="18" charset="0"/>
              </a:rPr>
              <a:t>.</a:t>
            </a:r>
          </a:p>
          <a:p>
            <a:pPr marL="0" indent="0" algn="just" rtl="0">
              <a:buNone/>
            </a:pPr>
            <a:r>
              <a:rPr lang="en-US" altLang="en-US" dirty="0">
                <a:latin typeface="Times New Roman" panose="02020603050405020304" pitchFamily="18" charset="0"/>
                <a:cs typeface="Times New Roman" panose="02020603050405020304" pitchFamily="18" charset="0"/>
              </a:rPr>
              <a:t>The relative risk is important as a measure of the strength of the association, which is a major consideration in deriving causal inferences. </a:t>
            </a:r>
          </a:p>
          <a:p>
            <a:pPr marL="0" indent="0" algn="just" rtl="0">
              <a:buNone/>
            </a:pP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just" rtl="0">
              <a:buNone/>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279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عنصر نائب للمحتوى 2"/>
          <p:cNvSpPr>
            <a:spLocks noGrp="1"/>
          </p:cNvSpPr>
          <p:nvPr>
            <p:ph idx="1"/>
          </p:nvPr>
        </p:nvSpPr>
        <p:spPr>
          <a:xfrm>
            <a:off x="457200" y="260350"/>
            <a:ext cx="8229600" cy="4525963"/>
          </a:xfrm>
        </p:spPr>
        <p:txBody>
          <a:bodyPr/>
          <a:lstStyle/>
          <a:p>
            <a:pPr algn="just" rtl="0" eaLnBrk="1" hangingPunct="1">
              <a:buNone/>
            </a:pPr>
            <a:r>
              <a:rPr lang="en-US" altLang="en-US" sz="2800" dirty="0" smtClean="0">
                <a:latin typeface="Times New Roman" panose="02020603050405020304" pitchFamily="18" charset="0"/>
                <a:cs typeface="Times New Roman" panose="02020603050405020304" pitchFamily="18" charset="0"/>
              </a:rPr>
              <a:t>     </a:t>
            </a:r>
            <a:endParaRPr lang="en-US" altLang="en-US" sz="2800" dirty="0">
              <a:latin typeface="Times New Roman" panose="02020603050405020304" pitchFamily="18" charset="0"/>
              <a:cs typeface="Times New Roman" panose="02020603050405020304" pitchFamily="18" charset="0"/>
            </a:endParaRPr>
          </a:p>
          <a:p>
            <a:pPr algn="just" rtl="0" eaLnBrk="1" hangingPunct="1">
              <a:buNone/>
            </a:pPr>
            <a:r>
              <a:rPr lang="en-US" altLang="en-US" sz="2800" dirty="0" smtClean="0">
                <a:latin typeface="Times New Roman" panose="02020603050405020304" pitchFamily="18" charset="0"/>
                <a:cs typeface="Times New Roman" panose="02020603050405020304" pitchFamily="18" charset="0"/>
              </a:rPr>
              <a:t>   The relative risk is calculated by relating the incidence rate (IR) of the disease among those exposed to the risk factor to the incidence rate of the disease among those not exposed. </a:t>
            </a:r>
          </a:p>
          <a:p>
            <a:pPr algn="just" rtl="0" eaLnBrk="1" hangingPunct="1">
              <a:buFont typeface="Arial" panose="020B0604020202020204" pitchFamily="34" charset="0"/>
              <a:buNone/>
            </a:pPr>
            <a:r>
              <a:rPr lang="en-US" altLang="en-US" sz="2800" b="1" dirty="0" smtClean="0">
                <a:latin typeface="Times New Roman" panose="02020603050405020304" pitchFamily="18" charset="0"/>
                <a:cs typeface="Times New Roman" panose="02020603050405020304" pitchFamily="18" charset="0"/>
              </a:rPr>
              <a:t>                                   Incidence rate among exposed</a:t>
            </a:r>
            <a:endParaRPr lang="en-US" altLang="en-US" sz="2800" dirty="0" smtClean="0">
              <a:latin typeface="Times New Roman" panose="02020603050405020304" pitchFamily="18" charset="0"/>
              <a:cs typeface="Times New Roman" panose="02020603050405020304" pitchFamily="18" charset="0"/>
            </a:endParaRPr>
          </a:p>
          <a:p>
            <a:pPr algn="just" rtl="0" eaLnBrk="1" hangingPunct="1">
              <a:buFont typeface="Arial" panose="020B0604020202020204" pitchFamily="34" charset="0"/>
              <a:buNone/>
            </a:pPr>
            <a:r>
              <a:rPr lang="en-US" altLang="en-US" sz="2800" b="1" dirty="0" smtClean="0">
                <a:latin typeface="Times New Roman" panose="02020603050405020304" pitchFamily="18" charset="0"/>
                <a:cs typeface="Times New Roman" panose="02020603050405020304" pitchFamily="18" charset="0"/>
              </a:rPr>
              <a:t>Relative risk (RR) = -----------------------------------------</a:t>
            </a:r>
            <a:endParaRPr lang="en-US" altLang="en-US" sz="2800" dirty="0" smtClean="0">
              <a:latin typeface="Times New Roman" panose="02020603050405020304" pitchFamily="18" charset="0"/>
              <a:cs typeface="Times New Roman" panose="02020603050405020304" pitchFamily="18" charset="0"/>
            </a:endParaRPr>
          </a:p>
          <a:p>
            <a:pPr algn="ctr" rtl="0" eaLnBrk="1" hangingPunct="1">
              <a:buFont typeface="Arial" panose="020B0604020202020204" pitchFamily="34" charset="0"/>
              <a:buNone/>
            </a:pPr>
            <a:r>
              <a:rPr lang="en-US" altLang="en-US" sz="2800" b="1" dirty="0" smtClean="0">
                <a:latin typeface="Times New Roman" panose="02020603050405020304" pitchFamily="18" charset="0"/>
                <a:cs typeface="Times New Roman" panose="02020603050405020304" pitchFamily="18" charset="0"/>
              </a:rPr>
              <a:t>                                 Incidence rate among non  exposed </a:t>
            </a:r>
            <a:r>
              <a:rPr lang="en-US" altLang="en-US" sz="2800" dirty="0" smtClean="0">
                <a:latin typeface="Times New Roman" panose="02020603050405020304" pitchFamily="18" charset="0"/>
                <a:cs typeface="Times New Roman" panose="02020603050405020304" pitchFamily="18" charset="0"/>
              </a:rPr>
              <a:t> </a:t>
            </a:r>
          </a:p>
          <a:p>
            <a:pPr algn="just" eaLnBrk="1" hangingPunct="1"/>
            <a:endParaRPr lang="ar-IQ" altLang="en-US" sz="2800" dirty="0" smtClean="0">
              <a:latin typeface="Times New Roman" panose="02020603050405020304" pitchFamily="18" charset="0"/>
              <a:cs typeface="Times New Roman" panose="02020603050405020304" pitchFamily="18" charset="0"/>
            </a:endParaRPr>
          </a:p>
        </p:txBody>
      </p:sp>
    </p:spTree>
  </p:cSld>
  <p:clrMapOvr>
    <a:masterClrMapping/>
  </p:clrMapOvr>
  <p:transition spd="slow" advTm="47073"/>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4941"/>
            <a:ext cx="8229600" cy="4525963"/>
          </a:xfrm>
        </p:spPr>
        <p:txBody>
          <a:bodyPr/>
          <a:lstStyle/>
          <a:p>
            <a:pPr marL="0" indent="0" algn="l" rtl="0">
              <a:buNone/>
            </a:pPr>
            <a:r>
              <a:rPr lang="en-US" dirty="0">
                <a:latin typeface="Times New Roman" panose="02020603050405020304" pitchFamily="18" charset="0"/>
                <a:cs typeface="Times New Roman" panose="02020603050405020304" pitchFamily="18" charset="0"/>
              </a:rPr>
              <a:t>An Example Comparing Two Ways of Calculating  Excess </a:t>
            </a:r>
            <a:r>
              <a:rPr lang="en-US" dirty="0" smtClean="0">
                <a:latin typeface="Times New Roman" panose="02020603050405020304" pitchFamily="18" charset="0"/>
                <a:cs typeface="Times New Roman" panose="02020603050405020304" pitchFamily="18" charset="0"/>
              </a:rPr>
              <a:t>Risk</a:t>
            </a:r>
          </a:p>
          <a:p>
            <a:pPr marL="0" indent="0" algn="l" rtl="0">
              <a:buNone/>
            </a:pPr>
            <a:endParaRPr lang="en-US" dirty="0"/>
          </a:p>
          <a:p>
            <a:pPr marL="0" indent="0" algn="l" rtl="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55971177"/>
              </p:ext>
            </p:extLst>
          </p:nvPr>
        </p:nvGraphicFramePr>
        <p:xfrm>
          <a:off x="323528" y="1772816"/>
          <a:ext cx="8568951" cy="4067904"/>
        </p:xfrm>
        <a:graphic>
          <a:graphicData uri="http://schemas.openxmlformats.org/drawingml/2006/table">
            <a:tbl>
              <a:tblPr firstRow="1" bandRow="1">
                <a:tableStyleId>{5C22544A-7EE6-4342-B048-85BDC9FD1C3A}</a:tableStyleId>
              </a:tblPr>
              <a:tblGrid>
                <a:gridCol w="5329470">
                  <a:extLst>
                    <a:ext uri="{9D8B030D-6E8A-4147-A177-3AD203B41FA5}">
                      <a16:colId xmlns:a16="http://schemas.microsoft.com/office/drawing/2014/main" val="884342693"/>
                    </a:ext>
                  </a:extLst>
                </a:gridCol>
                <a:gridCol w="1880989">
                  <a:extLst>
                    <a:ext uri="{9D8B030D-6E8A-4147-A177-3AD203B41FA5}">
                      <a16:colId xmlns:a16="http://schemas.microsoft.com/office/drawing/2014/main" val="1884832356"/>
                    </a:ext>
                  </a:extLst>
                </a:gridCol>
                <a:gridCol w="1358492">
                  <a:extLst>
                    <a:ext uri="{9D8B030D-6E8A-4147-A177-3AD203B41FA5}">
                      <a16:colId xmlns:a16="http://schemas.microsoft.com/office/drawing/2014/main" val="3994280267"/>
                    </a:ext>
                  </a:extLst>
                </a:gridCol>
              </a:tblGrid>
              <a:tr h="370840">
                <a:tc>
                  <a:txBody>
                    <a:bodyPr/>
                    <a:lstStyle/>
                    <a:p>
                      <a:endParaRPr lang="en-US" sz="2800" dirty="0">
                        <a:latin typeface="Times New Roman" panose="02020603050405020304" pitchFamily="18" charset="0"/>
                        <a:cs typeface="Times New Roman" panose="02020603050405020304" pitchFamily="18" charset="0"/>
                      </a:endParaRPr>
                    </a:p>
                  </a:txBody>
                  <a:tcPr/>
                </a:tc>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Times New Roman" panose="02020603050405020304" pitchFamily="18" charset="0"/>
                          <a:cs typeface="Times New Roman" panose="02020603050405020304" pitchFamily="18" charset="0"/>
                        </a:rPr>
                        <a:t> POPULATION</a:t>
                      </a:r>
                    </a:p>
                  </a:txBody>
                  <a:tcPr/>
                </a:tc>
                <a:tc hMerge="1">
                  <a:txBody>
                    <a:bodyPr/>
                    <a:lstStyle/>
                    <a:p>
                      <a:endParaRPr lang="en-US" dirty="0"/>
                    </a:p>
                  </a:txBody>
                  <a:tcPr/>
                </a:tc>
                <a:extLst>
                  <a:ext uri="{0D108BD9-81ED-4DB2-BD59-A6C34878D82A}">
                    <a16:rowId xmlns:a16="http://schemas.microsoft.com/office/drawing/2014/main" val="2265492614"/>
                  </a:ext>
                </a:extLst>
              </a:tr>
              <a:tr h="370840">
                <a:tc>
                  <a:txBody>
                    <a:bodyPr/>
                    <a:lstStyle/>
                    <a:p>
                      <a:pPr algn="l"/>
                      <a:r>
                        <a:rPr lang="en-US" sz="2800" dirty="0" smtClean="0">
                          <a:latin typeface="Times New Roman" panose="02020603050405020304" pitchFamily="18" charset="0"/>
                          <a:cs typeface="Times New Roman" panose="02020603050405020304" pitchFamily="18" charset="0"/>
                        </a:rPr>
                        <a:t>Incidence (%)</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A</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B</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26038449"/>
                  </a:ext>
                </a:extLst>
              </a:tr>
              <a:tr h="370840">
                <a:tc>
                  <a:txBody>
                    <a:bodyPr/>
                    <a:lstStyle/>
                    <a:p>
                      <a:pPr algn="l"/>
                      <a:r>
                        <a:rPr lang="en-US" sz="2800" dirty="0" smtClean="0">
                          <a:latin typeface="Times New Roman" panose="02020603050405020304" pitchFamily="18" charset="0"/>
                          <a:cs typeface="Times New Roman" panose="02020603050405020304" pitchFamily="18" charset="0"/>
                        </a:rPr>
                        <a:t>In exposed</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40</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90</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83714619"/>
                  </a:ext>
                </a:extLst>
              </a:tr>
              <a:tr h="370840">
                <a:tc>
                  <a: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lang="en-US" sz="2800" dirty="0" smtClean="0">
                          <a:latin typeface="Times New Roman" panose="02020603050405020304" pitchFamily="18" charset="0"/>
                          <a:cs typeface="Times New Roman" panose="02020603050405020304" pitchFamily="18" charset="0"/>
                        </a:rPr>
                        <a:t>In </a:t>
                      </a:r>
                      <a:r>
                        <a:rPr lang="en-US" sz="2800" dirty="0" err="1" smtClean="0">
                          <a:latin typeface="Times New Roman" panose="02020603050405020304" pitchFamily="18" charset="0"/>
                          <a:cs typeface="Times New Roman" panose="02020603050405020304" pitchFamily="18" charset="0"/>
                        </a:rPr>
                        <a:t>nonexposed</a:t>
                      </a:r>
                      <a:endParaRPr lang="en-US" sz="2800" dirty="0" smtClean="0">
                        <a:latin typeface="Times New Roman" panose="02020603050405020304" pitchFamily="18" charset="0"/>
                        <a:cs typeface="Times New Roman" panose="02020603050405020304" pitchFamily="18" charset="0"/>
                      </a:endParaRPr>
                    </a:p>
                    <a:p>
                      <a:pPr algn="l"/>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10</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60</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13468409"/>
                  </a:ext>
                </a:extLst>
              </a:tr>
              <a:tr h="623664">
                <a:tc>
                  <a: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lang="en-US" sz="2800" dirty="0" smtClean="0">
                          <a:latin typeface="Times New Roman" panose="02020603050405020304" pitchFamily="18" charset="0"/>
                          <a:cs typeface="Times New Roman" panose="02020603050405020304" pitchFamily="18" charset="0"/>
                        </a:rPr>
                        <a:t>Difference in incidence rate (%)</a:t>
                      </a:r>
                    </a:p>
                  </a:txBody>
                  <a:tcPr/>
                </a:tc>
                <a:tc>
                  <a:txBody>
                    <a:bodyPr/>
                    <a:lstStyle/>
                    <a:p>
                      <a:pPr algn="ctr"/>
                      <a:r>
                        <a:rPr lang="en-US" sz="2800" dirty="0" smtClean="0">
                          <a:latin typeface="Times New Roman" panose="02020603050405020304" pitchFamily="18" charset="0"/>
                          <a:cs typeface="Times New Roman" panose="02020603050405020304" pitchFamily="18" charset="0"/>
                        </a:rPr>
                        <a:t>30</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30</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20717601"/>
                  </a:ext>
                </a:extLst>
              </a:tr>
              <a:tr h="370840">
                <a:tc>
                  <a: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lang="en-US" sz="2800" dirty="0" smtClean="0">
                          <a:latin typeface="Times New Roman" panose="02020603050405020304" pitchFamily="18" charset="0"/>
                          <a:cs typeface="Times New Roman" panose="02020603050405020304" pitchFamily="18" charset="0"/>
                        </a:rPr>
                        <a:t>Ratio of incidence rates</a:t>
                      </a:r>
                    </a:p>
                    <a:p>
                      <a:pPr algn="l"/>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4</a:t>
                      </a:r>
                      <a:endParaRPr lang="en-US" sz="2800" dirty="0">
                        <a:latin typeface="Times New Roman" panose="02020603050405020304" pitchFamily="18" charset="0"/>
                        <a:cs typeface="Times New Roman" panose="02020603050405020304" pitchFamily="18" charset="0"/>
                      </a:endParaRPr>
                    </a:p>
                  </a:txBody>
                  <a:tcPr/>
                </a:tc>
                <a:tc>
                  <a:txBody>
                    <a:bodyPr/>
                    <a:lstStyle/>
                    <a:p>
                      <a:pPr algn="ctr"/>
                      <a:r>
                        <a:rPr lang="en-US" sz="2800" dirty="0" smtClean="0">
                          <a:latin typeface="Times New Roman" panose="02020603050405020304" pitchFamily="18" charset="0"/>
                          <a:cs typeface="Times New Roman" panose="02020603050405020304" pitchFamily="18" charset="0"/>
                        </a:rPr>
                        <a:t>1.5</a:t>
                      </a:r>
                      <a:endParaRPr lang="en-US"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43614496"/>
                  </a:ext>
                </a:extLst>
              </a:tr>
            </a:tbl>
          </a:graphicData>
        </a:graphic>
      </p:graphicFrame>
    </p:spTree>
    <p:extLst>
      <p:ext uri="{BB962C8B-B14F-4D97-AF65-F5344CB8AC3E}">
        <p14:creationId xmlns:p14="http://schemas.microsoft.com/office/powerpoint/2010/main" val="2895435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251520" y="692150"/>
            <a:ext cx="8713093" cy="5401146"/>
          </a:xfrm>
        </p:spPr>
        <p:txBody>
          <a:bodyPr/>
          <a:lstStyle/>
          <a:p>
            <a:pPr marL="0" indent="0" algn="l" rtl="0" eaLnBrk="1" hangingPunct="1">
              <a:buFont typeface="Arial" panose="020B0604020202020204" pitchFamily="34" charset="0"/>
              <a:buNone/>
            </a:pPr>
            <a:r>
              <a:rPr lang="en-US" altLang="en-US" sz="2800" b="1" dirty="0" smtClean="0">
                <a:solidFill>
                  <a:srgbClr val="244DFF"/>
                </a:solidFill>
                <a:latin typeface="Myriad-Bold"/>
                <a:cs typeface="Arial" panose="020B0604020202020204" pitchFamily="34" charset="0"/>
              </a:rPr>
              <a:t>Interpreting Relative Risk (RR)of a Disease</a:t>
            </a:r>
          </a:p>
          <a:p>
            <a:pPr marL="0" indent="0" algn="l" rtl="0" eaLnBrk="1" hangingPunct="1">
              <a:buFont typeface="Arial" panose="020B0604020202020204" pitchFamily="34" charset="0"/>
              <a:buNone/>
            </a:pPr>
            <a:r>
              <a:rPr lang="en-US" altLang="en-US" dirty="0" smtClean="0">
                <a:solidFill>
                  <a:srgbClr val="000000"/>
                </a:solidFill>
                <a:latin typeface="Minion-Regular"/>
                <a:cs typeface="Arial" panose="020B0604020202020204" pitchFamily="34" charset="0"/>
              </a:rPr>
              <a:t>If RR </a:t>
            </a:r>
            <a:r>
              <a:rPr lang="en-US" altLang="en-US" dirty="0" smtClean="0">
                <a:solidFill>
                  <a:srgbClr val="000000"/>
                </a:solidFill>
                <a:latin typeface="SymbolNew-Medium"/>
                <a:cs typeface="Arial" panose="020B0604020202020204" pitchFamily="34" charset="0"/>
              </a:rPr>
              <a:t>= </a:t>
            </a:r>
            <a:r>
              <a:rPr lang="en-US" altLang="en-US" dirty="0" smtClean="0">
                <a:solidFill>
                  <a:srgbClr val="000000"/>
                </a:solidFill>
                <a:latin typeface="Minion-Regular"/>
                <a:cs typeface="Arial" panose="020B0604020202020204" pitchFamily="34" charset="0"/>
              </a:rPr>
              <a:t>1 Risk in exposed equal to risk in</a:t>
            </a:r>
          </a:p>
          <a:p>
            <a:pPr marL="0" indent="0" algn="l" rtl="0" eaLnBrk="1" hangingPunct="1">
              <a:buFont typeface="Arial" panose="020B0604020202020204" pitchFamily="34" charset="0"/>
              <a:buNone/>
            </a:pPr>
            <a:r>
              <a:rPr lang="en-US" altLang="en-US" dirty="0" err="1" smtClean="0">
                <a:solidFill>
                  <a:srgbClr val="000000"/>
                </a:solidFill>
                <a:latin typeface="Minion-Regular"/>
                <a:cs typeface="Arial" panose="020B0604020202020204" pitchFamily="34" charset="0"/>
              </a:rPr>
              <a:t>nonexposed</a:t>
            </a:r>
            <a:r>
              <a:rPr lang="en-US" altLang="en-US" dirty="0" smtClean="0">
                <a:solidFill>
                  <a:srgbClr val="000000"/>
                </a:solidFill>
                <a:latin typeface="Minion-Regular"/>
                <a:cs typeface="Arial" panose="020B0604020202020204" pitchFamily="34" charset="0"/>
              </a:rPr>
              <a:t> (no association)</a:t>
            </a:r>
          </a:p>
          <a:p>
            <a:pPr marL="0" indent="0" algn="l" rtl="0" eaLnBrk="1" hangingPunct="1">
              <a:buFont typeface="Arial" panose="020B0604020202020204" pitchFamily="34" charset="0"/>
              <a:buNone/>
            </a:pPr>
            <a:r>
              <a:rPr lang="en-US" altLang="en-US" dirty="0" smtClean="0">
                <a:solidFill>
                  <a:srgbClr val="000000"/>
                </a:solidFill>
                <a:latin typeface="Minion-Regular"/>
                <a:cs typeface="Arial" panose="020B0604020202020204" pitchFamily="34" charset="0"/>
              </a:rPr>
              <a:t>If RR </a:t>
            </a:r>
            <a:r>
              <a:rPr lang="en-US" altLang="en-US" dirty="0" smtClean="0">
                <a:solidFill>
                  <a:srgbClr val="000000"/>
                </a:solidFill>
                <a:latin typeface="SymbolNew-Medium"/>
                <a:cs typeface="Arial" panose="020B0604020202020204" pitchFamily="34" charset="0"/>
              </a:rPr>
              <a:t>&gt; </a:t>
            </a:r>
            <a:r>
              <a:rPr lang="en-US" altLang="en-US" dirty="0" smtClean="0">
                <a:solidFill>
                  <a:srgbClr val="000000"/>
                </a:solidFill>
                <a:latin typeface="Minion-Regular"/>
                <a:cs typeface="Arial" panose="020B0604020202020204" pitchFamily="34" charset="0"/>
              </a:rPr>
              <a:t>1 Risk in exposed greater than risk in</a:t>
            </a:r>
          </a:p>
          <a:p>
            <a:pPr marL="0" indent="0" algn="l" rtl="0" eaLnBrk="1" hangingPunct="1">
              <a:buFont typeface="Arial" panose="020B0604020202020204" pitchFamily="34" charset="0"/>
              <a:buNone/>
            </a:pPr>
            <a:r>
              <a:rPr lang="en-US" altLang="en-US" dirty="0" err="1" smtClean="0">
                <a:solidFill>
                  <a:srgbClr val="000000"/>
                </a:solidFill>
                <a:latin typeface="Minion-Regular"/>
                <a:cs typeface="Arial" panose="020B0604020202020204" pitchFamily="34" charset="0"/>
              </a:rPr>
              <a:t>nonexposed</a:t>
            </a:r>
            <a:r>
              <a:rPr lang="en-US" altLang="en-US" dirty="0" smtClean="0">
                <a:solidFill>
                  <a:srgbClr val="000000"/>
                </a:solidFill>
                <a:latin typeface="Minion-Regular"/>
                <a:cs typeface="Arial" panose="020B0604020202020204" pitchFamily="34" charset="0"/>
              </a:rPr>
              <a:t> (positive association;</a:t>
            </a:r>
          </a:p>
          <a:p>
            <a:pPr marL="0" indent="0" algn="l" rtl="0" eaLnBrk="1" hangingPunct="1">
              <a:buFont typeface="Arial" panose="020B0604020202020204" pitchFamily="34" charset="0"/>
              <a:buNone/>
            </a:pPr>
            <a:r>
              <a:rPr lang="en-US" altLang="en-US" dirty="0" smtClean="0">
                <a:solidFill>
                  <a:srgbClr val="000000"/>
                </a:solidFill>
                <a:latin typeface="Minion-Regular"/>
                <a:cs typeface="Arial" panose="020B0604020202020204" pitchFamily="34" charset="0"/>
              </a:rPr>
              <a:t>possibly causal)</a:t>
            </a:r>
          </a:p>
          <a:p>
            <a:pPr marL="0" indent="0" algn="l" rtl="0" eaLnBrk="1" hangingPunct="1">
              <a:buFont typeface="Arial" panose="020B0604020202020204" pitchFamily="34" charset="0"/>
              <a:buNone/>
            </a:pPr>
            <a:r>
              <a:rPr lang="en-US" altLang="en-US" dirty="0" smtClean="0">
                <a:solidFill>
                  <a:srgbClr val="000000"/>
                </a:solidFill>
                <a:latin typeface="Minion-Regular"/>
                <a:cs typeface="Arial" panose="020B0604020202020204" pitchFamily="34" charset="0"/>
              </a:rPr>
              <a:t>If RR </a:t>
            </a:r>
            <a:r>
              <a:rPr lang="en-US" altLang="en-US" dirty="0" smtClean="0">
                <a:solidFill>
                  <a:srgbClr val="000000"/>
                </a:solidFill>
                <a:latin typeface="SymbolNew-Medium"/>
                <a:cs typeface="Arial" panose="020B0604020202020204" pitchFamily="34" charset="0"/>
              </a:rPr>
              <a:t>&lt; </a:t>
            </a:r>
            <a:r>
              <a:rPr lang="en-US" altLang="en-US" dirty="0" smtClean="0">
                <a:solidFill>
                  <a:srgbClr val="000000"/>
                </a:solidFill>
                <a:latin typeface="Minion-Regular"/>
                <a:cs typeface="Arial" panose="020B0604020202020204" pitchFamily="34" charset="0"/>
              </a:rPr>
              <a:t>1 Risk in exposed less than risk in</a:t>
            </a:r>
          </a:p>
          <a:p>
            <a:pPr marL="0" indent="0" algn="l" rtl="0" eaLnBrk="1" hangingPunct="1">
              <a:buFont typeface="Arial" panose="020B0604020202020204" pitchFamily="34" charset="0"/>
              <a:buNone/>
            </a:pPr>
            <a:r>
              <a:rPr lang="en-US" altLang="en-US" dirty="0" err="1" smtClean="0">
                <a:solidFill>
                  <a:srgbClr val="000000"/>
                </a:solidFill>
                <a:latin typeface="Minion-Regular"/>
                <a:cs typeface="Arial" panose="020B0604020202020204" pitchFamily="34" charset="0"/>
              </a:rPr>
              <a:t>nonexposed</a:t>
            </a:r>
            <a:r>
              <a:rPr lang="en-US" altLang="en-US" dirty="0" smtClean="0">
                <a:solidFill>
                  <a:srgbClr val="000000"/>
                </a:solidFill>
                <a:latin typeface="Minion-Regular"/>
                <a:cs typeface="Arial" panose="020B0604020202020204" pitchFamily="34" charset="0"/>
              </a:rPr>
              <a:t> (negative association;</a:t>
            </a:r>
          </a:p>
          <a:p>
            <a:pPr marL="0" indent="0" algn="l" rtl="0" eaLnBrk="1" hangingPunct="1">
              <a:buFont typeface="Arial" panose="020B0604020202020204" pitchFamily="34" charset="0"/>
              <a:buNone/>
            </a:pPr>
            <a:r>
              <a:rPr lang="en-US" altLang="en-US" dirty="0" smtClean="0">
                <a:solidFill>
                  <a:srgbClr val="000000"/>
                </a:solidFill>
                <a:latin typeface="Minion-Regular"/>
                <a:cs typeface="Arial" panose="020B0604020202020204" pitchFamily="34" charset="0"/>
              </a:rPr>
              <a:t>possibly protective)</a:t>
            </a:r>
            <a:endParaRPr lang="ar-IQ" altLang="en-US" dirty="0" smtClean="0"/>
          </a:p>
        </p:txBody>
      </p:sp>
    </p:spTree>
  </p:cSld>
  <p:clrMapOvr>
    <a:masterClrMapping/>
  </p:clrMapOvr>
  <p:transition spd="slow" advTm="53582"/>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92696"/>
            <a:ext cx="8229600" cy="4525963"/>
          </a:xfrm>
        </p:spPr>
        <p:txBody>
          <a:bodyPr/>
          <a:lstStyle/>
          <a:p>
            <a:pPr marL="0" indent="0" algn="just" rtl="0">
              <a:buNone/>
            </a:pPr>
            <a:r>
              <a:rPr lang="en-US" dirty="0" smtClean="0">
                <a:solidFill>
                  <a:srgbClr val="FF0000"/>
                </a:solidFill>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attributable </a:t>
            </a:r>
            <a:r>
              <a:rPr lang="en-US" dirty="0" smtClean="0">
                <a:solidFill>
                  <a:srgbClr val="FF0000"/>
                </a:solidFill>
                <a:latin typeface="Times New Roman" panose="02020603050405020304" pitchFamily="18" charset="0"/>
                <a:cs typeface="Times New Roman" panose="02020603050405020304" pitchFamily="18" charset="0"/>
              </a:rPr>
              <a:t>risk</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which is defined as the amount or proportion of disease incidence (or disease risk) that can be attributed to a specific exposure.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0070C0"/>
                </a:solidFill>
                <a:latin typeface="Times New Roman" panose="02020603050405020304" pitchFamily="18" charset="0"/>
                <a:cs typeface="Times New Roman" panose="02020603050405020304" pitchFamily="18" charset="0"/>
              </a:rPr>
              <a:t>For </a:t>
            </a:r>
            <a:r>
              <a:rPr lang="en-US" sz="2800" dirty="0">
                <a:solidFill>
                  <a:srgbClr val="0070C0"/>
                </a:solidFill>
                <a:latin typeface="Times New Roman" panose="02020603050405020304" pitchFamily="18" charset="0"/>
                <a:cs typeface="Times New Roman" panose="02020603050405020304" pitchFamily="18" charset="0"/>
              </a:rPr>
              <a:t>example</a:t>
            </a:r>
            <a:r>
              <a:rPr lang="en-US" sz="2800" dirty="0">
                <a:latin typeface="Times New Roman" panose="02020603050405020304" pitchFamily="18" charset="0"/>
                <a:cs typeface="Times New Roman" panose="02020603050405020304" pitchFamily="18" charset="0"/>
              </a:rPr>
              <a:t>, how much of the lung cancer risk experienced by smokers can be attributed to smoking? </a:t>
            </a:r>
            <a:endParaRPr lang="en-US" sz="2800" dirty="0" smtClean="0">
              <a:latin typeface="Times New Roman" panose="02020603050405020304" pitchFamily="18" charset="0"/>
              <a:cs typeface="Times New Roman" panose="02020603050405020304" pitchFamily="18" charset="0"/>
            </a:endParaRPr>
          </a:p>
          <a:p>
            <a:pPr marL="0" indent="0" algn="just" rtl="0">
              <a:buNone/>
            </a:pPr>
            <a:r>
              <a:rPr lang="en-US" sz="2800" dirty="0" smtClean="0">
                <a:latin typeface="Times New Roman" panose="02020603050405020304" pitchFamily="18" charset="0"/>
                <a:cs typeface="Times New Roman" panose="02020603050405020304" pitchFamily="18" charset="0"/>
              </a:rPr>
              <a:t>Whereas </a:t>
            </a:r>
            <a:r>
              <a:rPr lang="en-US" sz="2800" dirty="0">
                <a:latin typeface="Times New Roman" panose="02020603050405020304" pitchFamily="18" charset="0"/>
                <a:cs typeface="Times New Roman" panose="02020603050405020304" pitchFamily="18" charset="0"/>
              </a:rPr>
              <a:t>the relative risk is important in establishing etiologic relationships, the attributable risk is in many ways more important in clinical practice and in public health, because it addresses a different </a:t>
            </a:r>
            <a:r>
              <a:rPr lang="en-US" sz="2800" dirty="0" smtClean="0">
                <a:latin typeface="Times New Roman" panose="02020603050405020304" pitchFamily="18" charset="0"/>
                <a:cs typeface="Times New Roman" panose="02020603050405020304" pitchFamily="18" charset="0"/>
              </a:rPr>
              <a:t>question: </a:t>
            </a:r>
          </a:p>
          <a:p>
            <a:pPr marL="0" indent="0" algn="just" rtl="0">
              <a:buNone/>
            </a:pPr>
            <a:r>
              <a:rPr lang="en-US" sz="2800" dirty="0" smtClean="0">
                <a:solidFill>
                  <a:srgbClr val="FF0000"/>
                </a:solidFill>
                <a:latin typeface="Times New Roman" panose="02020603050405020304" pitchFamily="18" charset="0"/>
                <a:cs typeface="Times New Roman" panose="02020603050405020304" pitchFamily="18" charset="0"/>
              </a:rPr>
              <a:t>How </a:t>
            </a:r>
            <a:r>
              <a:rPr lang="en-US" sz="2800" dirty="0">
                <a:solidFill>
                  <a:srgbClr val="FF0000"/>
                </a:solidFill>
                <a:latin typeface="Times New Roman" panose="02020603050405020304" pitchFamily="18" charset="0"/>
                <a:cs typeface="Times New Roman" panose="02020603050405020304" pitchFamily="18" charset="0"/>
              </a:rPr>
              <a:t>much of the risk (incidence) of disease can we hope to prevent if we are able to eliminate exposure to the agent in question? </a:t>
            </a:r>
          </a:p>
        </p:txBody>
      </p:sp>
    </p:spTree>
    <p:extLst>
      <p:ext uri="{BB962C8B-B14F-4D97-AF65-F5344CB8AC3E}">
        <p14:creationId xmlns:p14="http://schemas.microsoft.com/office/powerpoint/2010/main" val="1386609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1">
            <a:normAutofit/>
          </a:bodyPr>
          <a:lstStyle/>
          <a:p>
            <a:pPr eaLnBrk="1" fontAlgn="auto" hangingPunct="1">
              <a:spcAft>
                <a:spcPts val="0"/>
              </a:spcAft>
              <a:defRPr/>
            </a:pPr>
            <a:r>
              <a:rPr lang="en-US" dirty="0" smtClean="0">
                <a:solidFill>
                  <a:schemeClr val="tx2">
                    <a:satMod val="130000"/>
                  </a:schemeClr>
                </a:solidFill>
              </a:rPr>
              <a:t>Objectives </a:t>
            </a:r>
            <a:endParaRPr lang="ar-IQ" dirty="0">
              <a:solidFill>
                <a:schemeClr val="tx2">
                  <a:satMod val="130000"/>
                </a:schemeClr>
              </a:solidFill>
            </a:endParaRPr>
          </a:p>
        </p:txBody>
      </p:sp>
      <p:sp>
        <p:nvSpPr>
          <p:cNvPr id="65539" name="عنصر نائب للمحتوى 2"/>
          <p:cNvSpPr>
            <a:spLocks noGrp="1"/>
          </p:cNvSpPr>
          <p:nvPr>
            <p:ph idx="1"/>
          </p:nvPr>
        </p:nvSpPr>
        <p:spPr>
          <a:xfrm>
            <a:off x="611188" y="1628775"/>
            <a:ext cx="8281987" cy="4608513"/>
          </a:xfrm>
        </p:spPr>
        <p:txBody>
          <a:bodyPr/>
          <a:lstStyle/>
          <a:p>
            <a:pPr algn="l" rtl="0" eaLnBrk="1" hangingPunct="1">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At the end of this lecture the students will be able to understand : </a:t>
            </a:r>
          </a:p>
          <a:p>
            <a:pPr algn="l" rtl="0" eaLnBrk="1" hangingPunct="1">
              <a:buFont typeface="Wingdings 2" panose="05020102010507070707" pitchFamily="18" charset="2"/>
              <a:buNone/>
            </a:pPr>
            <a:r>
              <a:rPr lang="en-US" altLang="en-US" dirty="0" smtClean="0">
                <a:latin typeface="Times New Roman" panose="02020603050405020304" pitchFamily="18" charset="0"/>
                <a:cs typeface="Times New Roman" panose="02020603050405020304" pitchFamily="18" charset="0"/>
              </a:rPr>
              <a:t>       1. Definition of epidemiology</a:t>
            </a:r>
            <a:br>
              <a:rPr lang="en-US" altLang="en-US" dirty="0" smtClean="0">
                <a:latin typeface="Times New Roman" panose="02020603050405020304" pitchFamily="18" charset="0"/>
                <a:cs typeface="Times New Roman" panose="02020603050405020304" pitchFamily="18" charset="0"/>
              </a:rPr>
            </a:br>
            <a:r>
              <a:rPr lang="en-US" altLang="en-US" dirty="0" smtClean="0">
                <a:latin typeface="Times New Roman" panose="02020603050405020304" pitchFamily="18" charset="0"/>
                <a:cs typeface="Times New Roman" panose="02020603050405020304" pitchFamily="18" charset="0"/>
              </a:rPr>
              <a:t>    2. Purposes of epidemiology</a:t>
            </a:r>
            <a:br>
              <a:rPr lang="en-US" altLang="en-US" dirty="0" smtClean="0">
                <a:latin typeface="Times New Roman" panose="02020603050405020304" pitchFamily="18" charset="0"/>
                <a:cs typeface="Times New Roman" panose="02020603050405020304" pitchFamily="18" charset="0"/>
              </a:rPr>
            </a:br>
            <a:r>
              <a:rPr lang="en-US" altLang="en-US" dirty="0" smtClean="0">
                <a:latin typeface="Times New Roman" panose="02020603050405020304" pitchFamily="18" charset="0"/>
                <a:cs typeface="Times New Roman" panose="02020603050405020304" pitchFamily="18" charset="0"/>
              </a:rPr>
              <a:t>    3. Risk, risk factors, relative risk and Causality </a:t>
            </a:r>
            <a:br>
              <a:rPr lang="en-US" altLang="en-US" dirty="0" smtClean="0">
                <a:latin typeface="Times New Roman" panose="02020603050405020304" pitchFamily="18" charset="0"/>
                <a:cs typeface="Times New Roman" panose="02020603050405020304" pitchFamily="18" charset="0"/>
              </a:rPr>
            </a:br>
            <a:r>
              <a:rPr lang="en-US" altLang="en-US" dirty="0" smtClean="0">
                <a:latin typeface="Times New Roman" panose="02020603050405020304" pitchFamily="18" charset="0"/>
                <a:cs typeface="Times New Roman" panose="02020603050405020304" pitchFamily="18" charset="0"/>
              </a:rPr>
              <a:t>    4. Epidemiological Triangle </a:t>
            </a:r>
            <a:endParaRPr lang="ar-IQ" altLang="en-US" dirty="0" smtClean="0">
              <a:latin typeface="Times New Roman" panose="02020603050405020304" pitchFamily="18" charset="0"/>
              <a:cs typeface="Times New Roman" panose="02020603050405020304" pitchFamily="18" charset="0"/>
            </a:endParaRPr>
          </a:p>
        </p:txBody>
      </p:sp>
    </p:spTree>
  </p:cSld>
  <p:clrMapOvr>
    <a:masterClrMapping/>
  </p:clrMapOvr>
  <p:transition spd="slow" advTm="48655"/>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00200"/>
            <a:ext cx="8640960" cy="4525963"/>
          </a:xfrm>
        </p:spPr>
        <p:txBody>
          <a:bodyPr/>
          <a:lstStyle/>
          <a:p>
            <a:pPr marL="0" indent="0" algn="l" rtl="0">
              <a:buNone/>
            </a:pPr>
            <a:r>
              <a:rPr lang="en-US" sz="2800" dirty="0">
                <a:latin typeface="Times New Roman" panose="02020603050405020304" pitchFamily="18" charset="0"/>
                <a:cs typeface="Times New Roman" panose="02020603050405020304" pitchFamily="18" charset="0"/>
              </a:rPr>
              <a:t>An Example of an Attributable Risk Calculation for the Exposed Group </a:t>
            </a:r>
            <a:endParaRPr lang="en-US" sz="2800" dirty="0" smtClean="0">
              <a:latin typeface="Times New Roman" panose="02020603050405020304" pitchFamily="18" charset="0"/>
              <a:cs typeface="Times New Roman" panose="02020603050405020304" pitchFamily="18" charset="0"/>
            </a:endParaRPr>
          </a:p>
          <a:p>
            <a:pPr marL="0" indent="0" algn="l" rtl="0">
              <a:buNone/>
            </a:pPr>
            <a:endParaRPr lang="en-US" sz="2800" dirty="0" smtClean="0">
              <a:latin typeface="Times New Roman" panose="02020603050405020304" pitchFamily="18" charset="0"/>
              <a:cs typeface="Times New Roman" panose="02020603050405020304" pitchFamily="18" charset="0"/>
            </a:endParaRPr>
          </a:p>
          <a:p>
            <a:pPr marL="0" indent="0" algn="l" rtl="0">
              <a:buNone/>
            </a:pPr>
            <a:r>
              <a:rPr lang="en-US" sz="2800" dirty="0" smtClean="0">
                <a:latin typeface="Times New Roman" panose="02020603050405020304" pitchFamily="18" charset="0"/>
                <a:cs typeface="Times New Roman" panose="02020603050405020304" pitchFamily="18" charset="0"/>
              </a:rPr>
              <a:t>=(Incidence </a:t>
            </a:r>
            <a:r>
              <a:rPr lang="en-US" sz="2800" dirty="0">
                <a:latin typeface="Times New Roman" panose="02020603050405020304" pitchFamily="18" charset="0"/>
                <a:cs typeface="Times New Roman" panose="02020603050405020304" pitchFamily="18" charset="0"/>
              </a:rPr>
              <a:t>in exposed </a:t>
            </a:r>
            <a:r>
              <a:rPr lang="en-US" sz="2800" dirty="0" smtClean="0">
                <a:latin typeface="Times New Roman" panose="02020603050405020304" pitchFamily="18" charset="0"/>
                <a:cs typeface="Times New Roman" panose="02020603050405020304" pitchFamily="18" charset="0"/>
              </a:rPr>
              <a:t>group)- (Incidence </a:t>
            </a:r>
            <a:r>
              <a:rPr lang="en-US" sz="2800" dirty="0">
                <a:latin typeface="Times New Roman" panose="02020603050405020304" pitchFamily="18" charset="0"/>
                <a:cs typeface="Times New Roman" panose="02020603050405020304" pitchFamily="18" charset="0"/>
              </a:rPr>
              <a:t>in </a:t>
            </a:r>
            <a:r>
              <a:rPr lang="en-US" sz="2800" dirty="0" err="1">
                <a:latin typeface="Times New Roman" panose="02020603050405020304" pitchFamily="18" charset="0"/>
                <a:cs typeface="Times New Roman" panose="02020603050405020304" pitchFamily="18" charset="0"/>
              </a:rPr>
              <a:t>nonexposed</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group)</a:t>
            </a:r>
            <a:endParaRPr lang="en-US" sz="2800" dirty="0">
              <a:latin typeface="Times New Roman" panose="02020603050405020304" pitchFamily="18" charset="0"/>
              <a:cs typeface="Times New Roman" panose="02020603050405020304" pitchFamily="18" charset="0"/>
            </a:endParaRPr>
          </a:p>
          <a:p>
            <a:pPr marL="0" indent="0" algn="l" rtl="0">
              <a:buNone/>
            </a:pP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indent="0" algn="l" rtl="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98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0">
              <a:buNone/>
            </a:pPr>
            <a:r>
              <a:rPr lang="en-US" dirty="0">
                <a:solidFill>
                  <a:srgbClr val="FF0000"/>
                </a:solidFill>
                <a:latin typeface="Times New Roman" panose="02020603050405020304" pitchFamily="18" charset="0"/>
                <a:cs typeface="Times New Roman" panose="02020603050405020304" pitchFamily="18" charset="0"/>
              </a:rPr>
              <a:t>Definitions of a </a:t>
            </a:r>
            <a:r>
              <a:rPr lang="en-US" dirty="0" smtClean="0">
                <a:solidFill>
                  <a:srgbClr val="FF0000"/>
                </a:solidFill>
                <a:latin typeface="Times New Roman" panose="02020603050405020304" pitchFamily="18" charset="0"/>
                <a:cs typeface="Times New Roman" panose="02020603050405020304" pitchFamily="18" charset="0"/>
              </a:rPr>
              <a:t>Cause</a:t>
            </a:r>
          </a:p>
          <a:p>
            <a:pPr marL="0" indent="0" algn="just" rtl="0">
              <a:buNone/>
            </a:pPr>
            <a:r>
              <a:rPr lang="en-US" dirty="0" smtClean="0">
                <a:latin typeface="Times New Roman" panose="02020603050405020304" pitchFamily="18" charset="0"/>
                <a:cs typeface="Times New Roman" panose="02020603050405020304" pitchFamily="18" charset="0"/>
              </a:rPr>
              <a:t>Simple</a:t>
            </a:r>
            <a:r>
              <a:rPr lang="en-US" dirty="0">
                <a:latin typeface="Times New Roman" panose="02020603050405020304" pitchFamily="18" charset="0"/>
                <a:cs typeface="Times New Roman" panose="02020603050405020304" pitchFamily="18" charset="0"/>
              </a:rPr>
              <a:t>, pragmatic definition: “something that makes a difference</a:t>
            </a:r>
            <a:r>
              <a:rPr lang="en-US" dirty="0" smtClean="0">
                <a:latin typeface="Times New Roman" panose="02020603050405020304" pitchFamily="18" charset="0"/>
                <a:cs typeface="Times New Roman" panose="02020603050405020304" pitchFamily="18" charset="0"/>
              </a:rPr>
              <a:t>.</a:t>
            </a:r>
          </a:p>
          <a:p>
            <a:pPr marL="0" indent="0" algn="just" rtl="0">
              <a:buNone/>
            </a:pPr>
            <a:endParaRPr lang="en-US" dirty="0">
              <a:solidFill>
                <a:srgbClr val="FF0000"/>
              </a:solidFill>
              <a:latin typeface="Times New Roman" panose="02020603050405020304" pitchFamily="18" charset="0"/>
              <a:cs typeface="Times New Roman" panose="02020603050405020304" pitchFamily="18" charset="0"/>
            </a:endParaRPr>
          </a:p>
          <a:p>
            <a:pPr marL="0" indent="0" algn="just" rtl="0">
              <a:buNone/>
            </a:pPr>
            <a:r>
              <a:rPr lang="en-US" dirty="0">
                <a:solidFill>
                  <a:srgbClr val="FF0000"/>
                </a:solidFill>
              </a:rPr>
              <a:t>According to  </a:t>
            </a:r>
            <a:r>
              <a:rPr lang="en-US" dirty="0" smtClean="0">
                <a:solidFill>
                  <a:srgbClr val="FF0000"/>
                </a:solidFill>
              </a:rPr>
              <a:t>the  epidemiologist </a:t>
            </a:r>
            <a:r>
              <a:rPr lang="en-US" dirty="0" err="1" smtClean="0">
                <a:solidFill>
                  <a:srgbClr val="FF0000"/>
                </a:solidFill>
              </a:rPr>
              <a:t>Susser</a:t>
            </a:r>
            <a:r>
              <a:rPr lang="en-US" dirty="0">
                <a:solidFill>
                  <a:srgbClr val="FF0000"/>
                </a:solidFill>
              </a:rPr>
              <a:t>,  true causes have three essential attributes: association, time order, and direction. </a:t>
            </a:r>
          </a:p>
          <a:p>
            <a:pPr marL="0" indent="0" algn="just" rtl="0">
              <a:buNone/>
            </a:pP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1446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عنصر نائب للمحتوى 2"/>
          <p:cNvSpPr>
            <a:spLocks noGrp="1"/>
          </p:cNvSpPr>
          <p:nvPr>
            <p:ph idx="1"/>
          </p:nvPr>
        </p:nvSpPr>
        <p:spPr>
          <a:xfrm>
            <a:off x="467544" y="116632"/>
            <a:ext cx="8229600" cy="4525963"/>
          </a:xfrm>
        </p:spPr>
        <p:txBody>
          <a:bodyPr/>
          <a:lstStyle/>
          <a:p>
            <a:pPr marL="0" indent="0" algn="just" rtl="0" eaLnBrk="1" hangingPunct="1">
              <a:buNone/>
            </a:pPr>
            <a:r>
              <a:rPr lang="en-US" altLang="en-US" b="1" dirty="0" smtClean="0">
                <a:latin typeface="Times New Roman" panose="02020603050405020304" pitchFamily="18" charset="0"/>
                <a:cs typeface="Times New Roman" panose="02020603050405020304" pitchFamily="18" charset="0"/>
              </a:rPr>
              <a:t>Association: </a:t>
            </a:r>
            <a:r>
              <a:rPr lang="en-US" altLang="en-US" dirty="0" smtClean="0">
                <a:solidFill>
                  <a:srgbClr val="FF0000"/>
                </a:solidFill>
                <a:latin typeface="Times New Roman" panose="02020603050405020304" pitchFamily="18" charset="0"/>
                <a:cs typeface="Times New Roman" panose="02020603050405020304" pitchFamily="18" charset="0"/>
              </a:rPr>
              <a:t>A </a:t>
            </a:r>
            <a:r>
              <a:rPr lang="en-US" altLang="en-US" u="sng" dirty="0" smtClean="0">
                <a:solidFill>
                  <a:srgbClr val="FF0000"/>
                </a:solidFill>
                <a:latin typeface="Times New Roman" panose="02020603050405020304" pitchFamily="18" charset="0"/>
                <a:cs typeface="Times New Roman" panose="02020603050405020304" pitchFamily="18" charset="0"/>
              </a:rPr>
              <a:t>statistical</a:t>
            </a:r>
            <a:r>
              <a:rPr lang="en-US" altLang="en-US" dirty="0" smtClean="0">
                <a:solidFill>
                  <a:srgbClr val="FF0000"/>
                </a:solidFill>
                <a:latin typeface="Times New Roman" panose="02020603050405020304" pitchFamily="18" charset="0"/>
                <a:cs typeface="Times New Roman" panose="02020603050405020304" pitchFamily="18" charset="0"/>
              </a:rPr>
              <a:t> </a:t>
            </a:r>
            <a:r>
              <a:rPr lang="en-US" altLang="en-US" u="sng" dirty="0" smtClean="0">
                <a:solidFill>
                  <a:srgbClr val="FF0000"/>
                </a:solidFill>
                <a:latin typeface="Times New Roman" panose="02020603050405020304" pitchFamily="18" charset="0"/>
                <a:cs typeface="Times New Roman" panose="02020603050405020304" pitchFamily="18" charset="0"/>
              </a:rPr>
              <a:t>dependence between two or more variables (</a:t>
            </a:r>
            <a:r>
              <a:rPr lang="en-US" dirty="0"/>
              <a:t>between the causal factor and </a:t>
            </a:r>
            <a:r>
              <a:rPr lang="en-US" dirty="0" smtClean="0"/>
              <a:t>effect). </a:t>
            </a:r>
            <a:endParaRPr lang="en-US" dirty="0"/>
          </a:p>
          <a:p>
            <a:pPr marL="0" indent="0" algn="just" rtl="0" eaLnBrk="1" hangingPunct="1">
              <a:buFont typeface="Arial" panose="020B0604020202020204" pitchFamily="34" charset="0"/>
              <a:buNone/>
            </a:pPr>
            <a:r>
              <a:rPr lang="en-US" altLang="en-US" dirty="0" smtClean="0">
                <a:latin typeface="Times New Roman" panose="02020603050405020304" pitchFamily="18" charset="0"/>
                <a:cs typeface="Times New Roman" panose="02020603050405020304" pitchFamily="18" charset="0"/>
              </a:rPr>
              <a:t>Variables are said to be associated if they tend to occur </a:t>
            </a:r>
            <a:r>
              <a:rPr lang="en-US" altLang="en-US" u="sng" dirty="0" smtClean="0">
                <a:latin typeface="Times New Roman" panose="02020603050405020304" pitchFamily="18" charset="0"/>
                <a:cs typeface="Times New Roman" panose="02020603050405020304" pitchFamily="18" charset="0"/>
              </a:rPr>
              <a:t>together</a:t>
            </a:r>
            <a:r>
              <a:rPr lang="en-US" altLang="en-US" dirty="0" smtClean="0">
                <a:latin typeface="Times New Roman" panose="02020603050405020304" pitchFamily="18" charset="0"/>
                <a:cs typeface="Times New Roman" panose="02020603050405020304" pitchFamily="18" charset="0"/>
              </a:rPr>
              <a:t> more frequently than could be explained by chance. </a:t>
            </a:r>
          </a:p>
          <a:p>
            <a:pPr marL="0" indent="0" algn="just" rtl="0" eaLnBrk="1" hangingPunct="1">
              <a:buNone/>
            </a:pPr>
            <a:r>
              <a:rPr lang="en-US" dirty="0" smtClean="0">
                <a:solidFill>
                  <a:srgbClr val="FF0000"/>
                </a:solidFill>
                <a:latin typeface="Times New Roman" panose="02020603050405020304" pitchFamily="18" charset="0"/>
                <a:cs typeface="Times New Roman" panose="02020603050405020304" pitchFamily="18" charset="0"/>
              </a:rPr>
              <a:t>If </a:t>
            </a:r>
            <a:r>
              <a:rPr lang="en-US" dirty="0">
                <a:solidFill>
                  <a:srgbClr val="FF0000"/>
                </a:solidFill>
                <a:latin typeface="Times New Roman" panose="02020603050405020304" pitchFamily="18" charset="0"/>
                <a:cs typeface="Times New Roman" panose="02020603050405020304" pitchFamily="18" charset="0"/>
              </a:rPr>
              <a:t>no association is found, causality can be </a:t>
            </a:r>
            <a:r>
              <a:rPr lang="en-US" dirty="0" smtClean="0">
                <a:solidFill>
                  <a:srgbClr val="FF0000"/>
                </a:solidFill>
                <a:latin typeface="Times New Roman" panose="02020603050405020304" pitchFamily="18" charset="0"/>
                <a:cs typeface="Times New Roman" panose="02020603050405020304" pitchFamily="18" charset="0"/>
              </a:rPr>
              <a:t>rejected.</a:t>
            </a:r>
          </a:p>
          <a:p>
            <a:pPr marL="0" indent="0" algn="just" rtl="0" eaLnBrk="1" hangingPunct="1">
              <a:buNone/>
            </a:pPr>
            <a:r>
              <a:rPr lang="en-US" dirty="0" err="1" smtClean="0"/>
              <a:t>Epidemiolo</a:t>
            </a:r>
            <a:r>
              <a:rPr lang="en-US" dirty="0" smtClean="0"/>
              <a:t> </a:t>
            </a:r>
            <a:r>
              <a:rPr lang="en-US" dirty="0" err="1" smtClean="0"/>
              <a:t>gists</a:t>
            </a:r>
            <a:r>
              <a:rPr lang="en-US" dirty="0" smtClean="0"/>
              <a:t> </a:t>
            </a:r>
            <a:r>
              <a:rPr lang="en-US" dirty="0"/>
              <a:t>quantify associations by making absolute or relative comparisons between two or more groups</a:t>
            </a:r>
            <a:r>
              <a:rPr lang="en-US" dirty="0" smtClean="0"/>
              <a:t>.</a:t>
            </a:r>
            <a:endParaRPr lang="en-US" dirty="0"/>
          </a:p>
        </p:txBody>
      </p:sp>
    </p:spTree>
  </p:cSld>
  <p:clrMapOvr>
    <a:masterClrMapping/>
  </p:clrMapOvr>
  <p:transition spd="slow" advTm="3764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4525963"/>
          </a:xfrm>
        </p:spPr>
        <p:txBody>
          <a:bodyPr/>
          <a:lstStyle/>
          <a:p>
            <a:pPr algn="just" rtl="0"/>
            <a:r>
              <a:rPr lang="en-US" b="1" dirty="0"/>
              <a:t>Time order </a:t>
            </a:r>
            <a:r>
              <a:rPr lang="en-US" dirty="0"/>
              <a:t>means that the cause must precede the effect</a:t>
            </a:r>
            <a:endParaRPr lang="ar-IQ" altLang="en-US" dirty="0">
              <a:solidFill>
                <a:srgbClr val="FF0000"/>
              </a:solidFill>
              <a:latin typeface="Times New Roman" panose="02020603050405020304" pitchFamily="18" charset="0"/>
              <a:cs typeface="Times New Roman" panose="02020603050405020304" pitchFamily="18" charset="0"/>
            </a:endParaRPr>
          </a:p>
          <a:p>
            <a:pPr marL="0" indent="0" algn="just" rtl="0">
              <a:buNone/>
            </a:pPr>
            <a:endParaRPr lang="en-US" b="1" dirty="0" smtClean="0">
              <a:latin typeface="Times New Roman" panose="02020603050405020304" pitchFamily="18" charset="0"/>
              <a:cs typeface="Times New Roman" panose="02020603050405020304" pitchFamily="18" charset="0"/>
            </a:endParaRPr>
          </a:p>
          <a:p>
            <a:pPr algn="just" rtl="0"/>
            <a:r>
              <a:rPr lang="en-US" b="1" dirty="0" smtClean="0">
                <a:latin typeface="Times New Roman" panose="02020603050405020304" pitchFamily="18" charset="0"/>
                <a:cs typeface="Times New Roman" panose="02020603050405020304" pitchFamily="18" charset="0"/>
              </a:rPr>
              <a:t>Direction</a:t>
            </a:r>
            <a:r>
              <a:rPr lang="en-US" dirty="0">
                <a:latin typeface="Times New Roman" panose="02020603050405020304" pitchFamily="18" charset="0"/>
                <a:cs typeface="Times New Roman" panose="02020603050405020304" pitchFamily="18" charset="0"/>
              </a:rPr>
              <a:t>, the third essential attribute of a cause, means that there is an asymmetrical relationship between the cause and effect. In other words, one must demonstrate that “a change in an outcome is a </a:t>
            </a:r>
            <a:r>
              <a:rPr lang="en-US" dirty="0" err="1">
                <a:latin typeface="Times New Roman" panose="02020603050405020304" pitchFamily="18" charset="0"/>
                <a:cs typeface="Times New Roman" panose="02020603050405020304" pitchFamily="18" charset="0"/>
              </a:rPr>
              <a:t>conse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quence</a:t>
            </a:r>
            <a:r>
              <a:rPr lang="en-US" dirty="0">
                <a:latin typeface="Times New Roman" panose="02020603050405020304" pitchFamily="18" charset="0"/>
                <a:cs typeface="Times New Roman" panose="02020603050405020304" pitchFamily="18" charset="0"/>
              </a:rPr>
              <a:t> of change in an antecedent factor” so that a symmetrical relation- ship is </a:t>
            </a:r>
            <a:r>
              <a:rPr lang="en-US" dirty="0" err="1">
                <a:latin typeface="Times New Roman" panose="02020603050405020304" pitchFamily="18" charset="0"/>
                <a:cs typeface="Times New Roman" panose="02020603050405020304" pitchFamily="18" charset="0"/>
              </a:rPr>
              <a:t>noncausal</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68492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Content Placeholder 2"/>
          <p:cNvSpPr>
            <a:spLocks noGrp="1"/>
          </p:cNvSpPr>
          <p:nvPr>
            <p:ph idx="1"/>
          </p:nvPr>
        </p:nvSpPr>
        <p:spPr>
          <a:xfrm>
            <a:off x="467544" y="1052736"/>
            <a:ext cx="8229600" cy="4525963"/>
          </a:xfrm>
        </p:spPr>
        <p:txBody>
          <a:bodyPr/>
          <a:lstStyle/>
          <a:p>
            <a:pPr marL="0" indent="0" algn="l" rtl="0">
              <a:buFont typeface="Arial" panose="020B0604020202020204" pitchFamily="34" charset="0"/>
              <a:buNone/>
            </a:pPr>
            <a:r>
              <a:rPr lang="en-US" altLang="en-US" sz="3600" b="1" dirty="0" smtClean="0">
                <a:solidFill>
                  <a:srgbClr val="0070C0"/>
                </a:solidFill>
                <a:latin typeface="Times New Roman" panose="02020603050405020304" pitchFamily="18" charset="0"/>
                <a:cs typeface="Times New Roman" panose="02020603050405020304" pitchFamily="18" charset="0"/>
              </a:rPr>
              <a:t>Considerations for causation:</a:t>
            </a:r>
          </a:p>
          <a:p>
            <a:pPr marL="0" indent="0" algn="l" rtl="0">
              <a:buFont typeface="Arial" panose="020B0604020202020204" pitchFamily="34" charset="0"/>
              <a:buNone/>
            </a:pPr>
            <a:r>
              <a:rPr lang="en-US" altLang="en-US" dirty="0" smtClean="0">
                <a:latin typeface="Times New Roman" panose="02020603050405020304" pitchFamily="18" charset="0"/>
                <a:cs typeface="Times New Roman" panose="02020603050405020304" pitchFamily="18" charset="0"/>
              </a:rPr>
              <a:t>A statistical association is likely to be causal if the following criteria are fulfilled:</a:t>
            </a:r>
          </a:p>
          <a:p>
            <a:pPr marL="0" indent="0" algn="l" rtl="0">
              <a:buNone/>
            </a:pPr>
            <a:r>
              <a:rPr lang="en-US" altLang="en-US" b="1" dirty="0" smtClean="0">
                <a:solidFill>
                  <a:srgbClr val="FF0000"/>
                </a:solidFill>
                <a:latin typeface="Times New Roman" panose="02020603050405020304" pitchFamily="18" charset="0"/>
                <a:cs typeface="Times New Roman" panose="02020603050405020304" pitchFamily="18" charset="0"/>
              </a:rPr>
              <a:t>A-Epidemiological  </a:t>
            </a:r>
            <a:r>
              <a:rPr lang="en-US" dirty="0"/>
              <a:t> </a:t>
            </a:r>
            <a:r>
              <a:rPr lang="en-US" dirty="0" smtClean="0"/>
              <a:t>▸ </a:t>
            </a:r>
            <a:r>
              <a:rPr lang="en-US" b="1" dirty="0"/>
              <a:t>Hill’s Guidelines for Assessing Causation</a:t>
            </a:r>
          </a:p>
          <a:p>
            <a:pPr marL="0" indent="0" algn="l" rtl="0">
              <a:buFont typeface="Arial" panose="020B0604020202020204" pitchFamily="34" charset="0"/>
              <a:buNone/>
            </a:pPr>
            <a:r>
              <a:rPr lang="en-US" altLang="en-US" b="1" dirty="0" smtClean="0">
                <a:solidFill>
                  <a:srgbClr val="FF0000"/>
                </a:solidFill>
                <a:latin typeface="Times New Roman" panose="02020603050405020304" pitchFamily="18" charset="0"/>
                <a:cs typeface="Times New Roman" panose="02020603050405020304" pitchFamily="18" charset="0"/>
              </a:rPr>
              <a:t>B-Biological criteria </a:t>
            </a:r>
            <a:r>
              <a:rPr lang="en-US" altLang="en-US" b="1" dirty="0" smtClean="0">
                <a:latin typeface="Times New Roman" panose="02020603050405020304" pitchFamily="18" charset="0"/>
                <a:cs typeface="Times New Roman" panose="02020603050405020304" pitchFamily="18" charset="0"/>
              </a:rPr>
              <a:t>( Koch's Postulates).</a:t>
            </a:r>
          </a:p>
          <a:p>
            <a:pPr marL="0" indent="0" algn="l" rtl="0">
              <a:buFont typeface="Arial" panose="020B0604020202020204" pitchFamily="34" charset="0"/>
              <a:buNone/>
            </a:pPr>
            <a:endParaRPr lang="en-US" altLang="en-US" b="1" dirty="0" smtClean="0">
              <a:solidFill>
                <a:srgbClr val="FF0000"/>
              </a:solidFill>
              <a:latin typeface="Times New Roman" panose="02020603050405020304" pitchFamily="18" charset="0"/>
              <a:cs typeface="Times New Roman" panose="02020603050405020304" pitchFamily="18" charset="0"/>
            </a:endParaRPr>
          </a:p>
          <a:p>
            <a:pPr marL="0" indent="0" algn="l" rtl="0">
              <a:buFont typeface="Arial" panose="020B0604020202020204" pitchFamily="34" charset="0"/>
              <a:buNone/>
            </a:pPr>
            <a:endParaRPr lang="en-US" altLang="en-US" dirty="0" smtClean="0">
              <a:solidFill>
                <a:srgbClr val="FF0000"/>
              </a:solidFill>
              <a:latin typeface="Times New Roman" panose="02020603050405020304" pitchFamily="18" charset="0"/>
              <a:cs typeface="Times New Roman" panose="02020603050405020304" pitchFamily="18" charset="0"/>
            </a:endParaRPr>
          </a:p>
          <a:p>
            <a:pPr marL="0" indent="0" algn="l" rtl="0">
              <a:buFont typeface="Arial" panose="020B0604020202020204" pitchFamily="34" charset="0"/>
              <a:buNone/>
            </a:pPr>
            <a:r>
              <a:rPr lang="en-US" altLang="en-US" dirty="0" smtClean="0">
                <a:solidFill>
                  <a:srgbClr val="FF0000"/>
                </a:solidFill>
                <a:latin typeface="Times New Roman" panose="02020603050405020304" pitchFamily="18" charset="0"/>
                <a:cs typeface="Times New Roman" panose="02020603050405020304" pitchFamily="18" charset="0"/>
              </a:rPr>
              <a:t> </a:t>
            </a:r>
          </a:p>
          <a:p>
            <a:pPr marL="0" indent="0" algn="l" rtl="0">
              <a:buFont typeface="Arial" panose="020B0604020202020204" pitchFamily="34" charset="0"/>
              <a:buNone/>
            </a:pPr>
            <a:endParaRPr lang="ar-IQ" altLang="en-US"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advTm="36058"/>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44095749"/>
              </p:ext>
            </p:extLst>
          </p:nvPr>
        </p:nvGraphicFramePr>
        <p:xfrm>
          <a:off x="251520" y="1268756"/>
          <a:ext cx="8208912" cy="5472612"/>
        </p:xfrm>
        <a:graphic>
          <a:graphicData uri="http://schemas.openxmlformats.org/drawingml/2006/table">
            <a:tbl>
              <a:tblPr firstRow="1" firstCol="1" lastRow="1" lastCol="1" bandRow="1" bandCol="1"/>
              <a:tblGrid>
                <a:gridCol w="8208912">
                  <a:extLst>
                    <a:ext uri="{9D8B030D-6E8A-4147-A177-3AD203B41FA5}">
                      <a16:colId xmlns:a16="http://schemas.microsoft.com/office/drawing/2014/main" val="1712335886"/>
                    </a:ext>
                  </a:extLst>
                </a:gridCol>
              </a:tblGrid>
              <a:tr h="854609">
                <a:tc>
                  <a:txBody>
                    <a:bodyPr/>
                    <a:lstStyle/>
                    <a:p>
                      <a:pPr marL="123825" marR="0" algn="l">
                        <a:spcBef>
                          <a:spcPts val="615"/>
                        </a:spcBef>
                        <a:spcAft>
                          <a:spcPts val="0"/>
                        </a:spcAft>
                      </a:pPr>
                      <a:r>
                        <a:rPr lang="en-US" sz="3200" dirty="0" smtClean="0">
                          <a:solidFill>
                            <a:srgbClr val="FFFFFF"/>
                          </a:solidFill>
                          <a:effectLst/>
                          <a:latin typeface="Times New Roman" panose="02020603050405020304" pitchFamily="18" charset="0"/>
                          <a:ea typeface="Trebuchet MS" panose="020B0603020202020204" pitchFamily="34" charset="0"/>
                          <a:cs typeface="Times New Roman" panose="02020603050405020304" pitchFamily="18" charset="0"/>
                        </a:rPr>
                        <a:t>Hill’s</a:t>
                      </a:r>
                      <a:r>
                        <a:rPr lang="en-US" sz="3200" spc="-70" dirty="0" smtClean="0">
                          <a:solidFill>
                            <a:srgbClr val="FFFFFF"/>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en-US" sz="3200" dirty="0">
                          <a:solidFill>
                            <a:srgbClr val="FFFFFF"/>
                          </a:solidFill>
                          <a:effectLst/>
                          <a:latin typeface="Times New Roman" panose="02020603050405020304" pitchFamily="18" charset="0"/>
                          <a:ea typeface="Trebuchet MS" panose="020B0603020202020204" pitchFamily="34" charset="0"/>
                          <a:cs typeface="Times New Roman" panose="02020603050405020304" pitchFamily="18" charset="0"/>
                        </a:rPr>
                        <a:t>Guidelines</a:t>
                      </a:r>
                      <a:r>
                        <a:rPr lang="en-US" sz="3200" spc="-70" dirty="0">
                          <a:solidFill>
                            <a:srgbClr val="FFFFFF"/>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en-US" sz="3200" dirty="0">
                          <a:solidFill>
                            <a:srgbClr val="FFFFFF"/>
                          </a:solidFill>
                          <a:effectLst/>
                          <a:latin typeface="Times New Roman" panose="02020603050405020304" pitchFamily="18" charset="0"/>
                          <a:ea typeface="Trebuchet MS" panose="020B0603020202020204" pitchFamily="34" charset="0"/>
                          <a:cs typeface="Times New Roman" panose="02020603050405020304" pitchFamily="18" charset="0"/>
                        </a:rPr>
                        <a:t>for</a:t>
                      </a:r>
                      <a:r>
                        <a:rPr lang="en-US" sz="3200" spc="-75" dirty="0">
                          <a:solidFill>
                            <a:srgbClr val="FFFFFF"/>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en-US" sz="3200" dirty="0">
                          <a:solidFill>
                            <a:srgbClr val="FFFFFF"/>
                          </a:solidFill>
                          <a:effectLst/>
                          <a:latin typeface="Times New Roman" panose="02020603050405020304" pitchFamily="18" charset="0"/>
                          <a:ea typeface="Trebuchet MS" panose="020B0603020202020204" pitchFamily="34" charset="0"/>
                          <a:cs typeface="Times New Roman" panose="02020603050405020304" pitchFamily="18" charset="0"/>
                        </a:rPr>
                        <a:t>Assessing</a:t>
                      </a:r>
                      <a:r>
                        <a:rPr lang="en-US" sz="3200" spc="-70" dirty="0">
                          <a:solidFill>
                            <a:srgbClr val="FFFFFF"/>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en-US" sz="3200" dirty="0">
                          <a:solidFill>
                            <a:srgbClr val="FFFFFF"/>
                          </a:solidFill>
                          <a:effectLst/>
                          <a:latin typeface="Times New Roman" panose="02020603050405020304" pitchFamily="18" charset="0"/>
                          <a:ea typeface="Trebuchet MS" panose="020B0603020202020204" pitchFamily="34" charset="0"/>
                          <a:cs typeface="Times New Roman" panose="02020603050405020304" pitchFamily="18" charset="0"/>
                        </a:rPr>
                        <a:t>Causation</a:t>
                      </a:r>
                      <a:endParaRPr lang="en-US" sz="2800" dirty="0">
                        <a:effectLst/>
                        <a:latin typeface="Times New Roman" panose="02020603050405020304" pitchFamily="18" charset="0"/>
                        <a:ea typeface="Trebuchet MS" panose="020B0603020202020204" pitchFamily="34" charset="0"/>
                        <a:cs typeface="Times New Roman" panose="02020603050405020304" pitchFamily="18" charset="0"/>
                      </a:endParaRPr>
                    </a:p>
                  </a:txBody>
                  <a:tcPr marL="0" marR="0" marT="0" marB="0">
                    <a:lnL>
                      <a:noFill/>
                    </a:lnL>
                    <a:lnR>
                      <a:noFill/>
                    </a:lnR>
                    <a:lnT>
                      <a:noFill/>
                    </a:lnT>
                    <a:lnB>
                      <a:noFill/>
                    </a:lnB>
                    <a:solidFill>
                      <a:srgbClr val="1C5FAA"/>
                    </a:solidFill>
                  </a:tcPr>
                </a:tc>
                <a:extLst>
                  <a:ext uri="{0D108BD9-81ED-4DB2-BD59-A6C34878D82A}">
                    <a16:rowId xmlns:a16="http://schemas.microsoft.com/office/drawing/2014/main" val="1903808432"/>
                  </a:ext>
                </a:extLst>
              </a:tr>
              <a:tr h="523003">
                <a:tc>
                  <a:txBody>
                    <a:bodyPr/>
                    <a:lstStyle/>
                    <a:p>
                      <a:pPr marL="457200" marR="0" lvl="0" indent="-457200" algn="l" rtl="0">
                        <a:spcBef>
                          <a:spcPts val="690"/>
                        </a:spcBef>
                        <a:spcAft>
                          <a:spcPts val="0"/>
                        </a:spcAft>
                        <a:buClr>
                          <a:srgbClr val="1C5FAA"/>
                        </a:buClr>
                        <a:buSzPts val="600"/>
                        <a:buFont typeface="Arial" panose="020B0604020202020204" pitchFamily="34" charset="0"/>
                        <a:buChar char="•"/>
                        <a:tabLst>
                          <a:tab pos="281305" algn="l"/>
                        </a:tabLst>
                      </a:pPr>
                      <a:r>
                        <a:rPr lang="en-US" sz="28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Strength</a:t>
                      </a:r>
                      <a:r>
                        <a:rPr lang="en-US" sz="2800" spc="-5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a:t>
                      </a:r>
                      <a:r>
                        <a:rPr lang="en-US" sz="28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of</a:t>
                      </a:r>
                      <a:r>
                        <a:rPr lang="en-US" sz="2800" spc="-45"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a:t>
                      </a:r>
                      <a:r>
                        <a:rPr lang="en-US"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association</a:t>
                      </a:r>
                      <a:r>
                        <a:rPr lang="ar-IQ"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قوة الارتباط     </a:t>
                      </a:r>
                      <a:endParaRPr lang="en-US" sz="40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F5F5FA"/>
                    </a:solidFill>
                  </a:tcPr>
                </a:tc>
                <a:extLst>
                  <a:ext uri="{0D108BD9-81ED-4DB2-BD59-A6C34878D82A}">
                    <a16:rowId xmlns:a16="http://schemas.microsoft.com/office/drawing/2014/main" val="3439634376"/>
                  </a:ext>
                </a:extLst>
              </a:tr>
              <a:tr h="511875">
                <a:tc>
                  <a:txBody>
                    <a:bodyPr/>
                    <a:lstStyle/>
                    <a:p>
                      <a:pPr marL="457200" marR="0" lvl="0" indent="-457200" algn="l" rtl="0">
                        <a:spcBef>
                          <a:spcPts val="640"/>
                        </a:spcBef>
                        <a:spcAft>
                          <a:spcPts val="0"/>
                        </a:spcAft>
                        <a:buClr>
                          <a:srgbClr val="1C5FAA"/>
                        </a:buClr>
                        <a:buSzPts val="600"/>
                        <a:buFont typeface="Arial" panose="020B0604020202020204" pitchFamily="34" charset="0"/>
                        <a:buChar char="•"/>
                        <a:tabLst>
                          <a:tab pos="281305" algn="l"/>
                        </a:tabLst>
                      </a:pPr>
                      <a:r>
                        <a:rPr lang="en-US"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Consistency</a:t>
                      </a:r>
                      <a:r>
                        <a:rPr lang="ar-IQ"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الاتساق             </a:t>
                      </a:r>
                      <a:endParaRPr lang="en-US" sz="40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4F1"/>
                    </a:solidFill>
                  </a:tcPr>
                </a:tc>
                <a:extLst>
                  <a:ext uri="{0D108BD9-81ED-4DB2-BD59-A6C34878D82A}">
                    <a16:rowId xmlns:a16="http://schemas.microsoft.com/office/drawing/2014/main" val="2131768266"/>
                  </a:ext>
                </a:extLst>
              </a:tr>
              <a:tr h="511875">
                <a:tc>
                  <a:txBody>
                    <a:bodyPr/>
                    <a:lstStyle/>
                    <a:p>
                      <a:pPr marL="457200" marR="0" lvl="0" indent="-457200" algn="l" rtl="0">
                        <a:spcBef>
                          <a:spcPts val="640"/>
                        </a:spcBef>
                        <a:spcAft>
                          <a:spcPts val="0"/>
                        </a:spcAft>
                        <a:buClr>
                          <a:srgbClr val="1C5FAA"/>
                        </a:buClr>
                        <a:buSzPts val="600"/>
                        <a:buFont typeface="Arial" panose="020B0604020202020204" pitchFamily="34" charset="0"/>
                        <a:buChar char="•"/>
                        <a:tabLst>
                          <a:tab pos="281305" algn="l"/>
                        </a:tabLst>
                      </a:pPr>
                      <a:r>
                        <a:rPr lang="en-US"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Specificity</a:t>
                      </a:r>
                      <a:r>
                        <a:rPr lang="ar-IQ"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خصوصية</a:t>
                      </a:r>
                      <a:r>
                        <a:rPr lang="ar-IQ" sz="2800" baseline="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a:t>
                      </a:r>
                      <a:endParaRPr lang="en-US" sz="40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F5FA"/>
                    </a:solidFill>
                  </a:tcPr>
                </a:tc>
                <a:extLst>
                  <a:ext uri="{0D108BD9-81ED-4DB2-BD59-A6C34878D82A}">
                    <a16:rowId xmlns:a16="http://schemas.microsoft.com/office/drawing/2014/main" val="1755605701"/>
                  </a:ext>
                </a:extLst>
              </a:tr>
              <a:tr h="511875">
                <a:tc>
                  <a:txBody>
                    <a:bodyPr/>
                    <a:lstStyle/>
                    <a:p>
                      <a:pPr marL="457200" marR="0" lvl="0" indent="-457200" algn="l" rtl="0">
                        <a:spcBef>
                          <a:spcPts val="640"/>
                        </a:spcBef>
                        <a:spcAft>
                          <a:spcPts val="0"/>
                        </a:spcAft>
                        <a:buClr>
                          <a:srgbClr val="1C5FAA"/>
                        </a:buClr>
                        <a:buSzPts val="600"/>
                        <a:buFont typeface="Arial" panose="020B0604020202020204" pitchFamily="34" charset="0"/>
                        <a:buChar char="•"/>
                        <a:tabLst>
                          <a:tab pos="281305" algn="l"/>
                        </a:tabLst>
                      </a:pPr>
                      <a:r>
                        <a:rPr lang="en-US"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Temporality</a:t>
                      </a:r>
                      <a:r>
                        <a:rPr lang="ar-IQ"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الزمانية     </a:t>
                      </a:r>
                      <a:endParaRPr lang="en-US" sz="40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4F1"/>
                    </a:solidFill>
                  </a:tcPr>
                </a:tc>
                <a:extLst>
                  <a:ext uri="{0D108BD9-81ED-4DB2-BD59-A6C34878D82A}">
                    <a16:rowId xmlns:a16="http://schemas.microsoft.com/office/drawing/2014/main" val="829863093"/>
                  </a:ext>
                </a:extLst>
              </a:tr>
              <a:tr h="511875">
                <a:tc>
                  <a:txBody>
                    <a:bodyPr/>
                    <a:lstStyle/>
                    <a:p>
                      <a:pPr marL="457200" marR="0" lvl="0" indent="-457200" algn="l" rtl="0">
                        <a:spcBef>
                          <a:spcPts val="640"/>
                        </a:spcBef>
                        <a:spcAft>
                          <a:spcPts val="0"/>
                        </a:spcAft>
                        <a:buClr>
                          <a:srgbClr val="1C5FAA"/>
                        </a:buClr>
                        <a:buSzPts val="600"/>
                        <a:buFont typeface="Arial" panose="020B0604020202020204" pitchFamily="34" charset="0"/>
                        <a:buChar char="•"/>
                        <a:tabLst>
                          <a:tab pos="281305" algn="l"/>
                        </a:tabLst>
                      </a:pPr>
                      <a:r>
                        <a:rPr lang="en-US" sz="2800" spc="-5"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Biological</a:t>
                      </a:r>
                      <a:r>
                        <a:rPr lang="en-US" sz="2800" spc="-5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a:t>
                      </a:r>
                      <a:r>
                        <a:rPr lang="ar-IQ" sz="2800" spc="-5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a:t>
                      </a:r>
                      <a:r>
                        <a:rPr lang="en-US"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gradient ( dose-response )</a:t>
                      </a:r>
                      <a:r>
                        <a:rPr lang="ar-IQ" sz="24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التدرج البايولوجي     </a:t>
                      </a:r>
                      <a:endParaRPr lang="en-US" sz="36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F5FA"/>
                    </a:solidFill>
                  </a:tcPr>
                </a:tc>
                <a:extLst>
                  <a:ext uri="{0D108BD9-81ED-4DB2-BD59-A6C34878D82A}">
                    <a16:rowId xmlns:a16="http://schemas.microsoft.com/office/drawing/2014/main" val="2729807161"/>
                  </a:ext>
                </a:extLst>
              </a:tr>
              <a:tr h="511875">
                <a:tc>
                  <a:txBody>
                    <a:bodyPr/>
                    <a:lstStyle/>
                    <a:p>
                      <a:pPr marL="457200" marR="0" lvl="0" indent="-457200" algn="l" rtl="0">
                        <a:spcBef>
                          <a:spcPts val="640"/>
                        </a:spcBef>
                        <a:spcAft>
                          <a:spcPts val="0"/>
                        </a:spcAft>
                        <a:buClr>
                          <a:srgbClr val="1C5FAA"/>
                        </a:buClr>
                        <a:buSzPts val="600"/>
                        <a:buFont typeface="Arial" panose="020B0604020202020204" pitchFamily="34" charset="0"/>
                        <a:buChar char="•"/>
                        <a:tabLst>
                          <a:tab pos="281305" algn="l"/>
                        </a:tabLst>
                      </a:pPr>
                      <a:r>
                        <a:rPr lang="en-US"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Plausibility</a:t>
                      </a:r>
                      <a:r>
                        <a:rPr lang="ar-IQ"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معقولية        </a:t>
                      </a:r>
                      <a:endParaRPr lang="en-US" sz="40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4F1"/>
                    </a:solidFill>
                  </a:tcPr>
                </a:tc>
                <a:extLst>
                  <a:ext uri="{0D108BD9-81ED-4DB2-BD59-A6C34878D82A}">
                    <a16:rowId xmlns:a16="http://schemas.microsoft.com/office/drawing/2014/main" val="1141536775"/>
                  </a:ext>
                </a:extLst>
              </a:tr>
              <a:tr h="511875">
                <a:tc>
                  <a:txBody>
                    <a:bodyPr/>
                    <a:lstStyle/>
                    <a:p>
                      <a:pPr marL="457200" marR="0" lvl="0" indent="-457200" algn="l" rtl="0">
                        <a:spcBef>
                          <a:spcPts val="640"/>
                        </a:spcBef>
                        <a:spcAft>
                          <a:spcPts val="0"/>
                        </a:spcAft>
                        <a:buClr>
                          <a:srgbClr val="1C5FAA"/>
                        </a:buClr>
                        <a:buSzPts val="600"/>
                        <a:buFont typeface="Arial" panose="020B0604020202020204" pitchFamily="34" charset="0"/>
                        <a:buChar char="•"/>
                        <a:tabLst>
                          <a:tab pos="281305" algn="l"/>
                        </a:tabLst>
                      </a:pPr>
                      <a:r>
                        <a:rPr lang="en-US"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Coherence</a:t>
                      </a:r>
                      <a:r>
                        <a:rPr lang="ar-IQ"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التماسك       </a:t>
                      </a:r>
                      <a:endParaRPr lang="en-US" sz="40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F5FA"/>
                    </a:solidFill>
                  </a:tcPr>
                </a:tc>
                <a:extLst>
                  <a:ext uri="{0D108BD9-81ED-4DB2-BD59-A6C34878D82A}">
                    <a16:rowId xmlns:a16="http://schemas.microsoft.com/office/drawing/2014/main" val="1228280292"/>
                  </a:ext>
                </a:extLst>
              </a:tr>
              <a:tr h="511875">
                <a:tc>
                  <a:txBody>
                    <a:bodyPr/>
                    <a:lstStyle/>
                    <a:p>
                      <a:pPr marL="457200" marR="0" lvl="0" indent="-457200" algn="l" rtl="0">
                        <a:spcBef>
                          <a:spcPts val="640"/>
                        </a:spcBef>
                        <a:spcAft>
                          <a:spcPts val="0"/>
                        </a:spcAft>
                        <a:buClr>
                          <a:srgbClr val="1C5FAA"/>
                        </a:buClr>
                        <a:buSzPts val="600"/>
                        <a:buFont typeface="Arial" panose="020B0604020202020204" pitchFamily="34" charset="0"/>
                        <a:buChar char="•"/>
                        <a:tabLst>
                          <a:tab pos="281305" algn="l"/>
                        </a:tabLst>
                      </a:pPr>
                      <a:r>
                        <a:rPr lang="en-US"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Experiment</a:t>
                      </a:r>
                      <a:r>
                        <a:rPr lang="ar-IQ"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 التجربة     </a:t>
                      </a:r>
                      <a:endParaRPr lang="en-US" sz="40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1E4F1"/>
                    </a:solidFill>
                  </a:tcPr>
                </a:tc>
                <a:extLst>
                  <a:ext uri="{0D108BD9-81ED-4DB2-BD59-A6C34878D82A}">
                    <a16:rowId xmlns:a16="http://schemas.microsoft.com/office/drawing/2014/main" val="1208067978"/>
                  </a:ext>
                </a:extLst>
              </a:tr>
              <a:tr h="511875">
                <a:tc>
                  <a:txBody>
                    <a:bodyPr/>
                    <a:lstStyle/>
                    <a:p>
                      <a:pPr marL="457200" marR="0" lvl="0" indent="-457200" algn="l" rtl="0">
                        <a:spcBef>
                          <a:spcPts val="640"/>
                        </a:spcBef>
                        <a:spcAft>
                          <a:spcPts val="0"/>
                        </a:spcAft>
                        <a:buClr>
                          <a:srgbClr val="1C5FAA"/>
                        </a:buClr>
                        <a:buSzPts val="600"/>
                        <a:buFont typeface="Arial" panose="020B0604020202020204" pitchFamily="34" charset="0"/>
                        <a:buChar char="•"/>
                        <a:tabLst>
                          <a:tab pos="281305" algn="l"/>
                        </a:tabLst>
                      </a:pPr>
                      <a:r>
                        <a:rPr lang="en-US"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Analogy  </a:t>
                      </a:r>
                      <a:r>
                        <a:rPr lang="ar-IQ" sz="2800" dirty="0" smtClean="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rPr>
                        <a:t>قياس</a:t>
                      </a:r>
                      <a:endParaRPr lang="en-US" sz="4000" dirty="0">
                        <a:solidFill>
                          <a:schemeClr val="tx1"/>
                        </a:solidFill>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5F5FA"/>
                    </a:solidFill>
                  </a:tcPr>
                </a:tc>
                <a:extLst>
                  <a:ext uri="{0D108BD9-81ED-4DB2-BD59-A6C34878D82A}">
                    <a16:rowId xmlns:a16="http://schemas.microsoft.com/office/drawing/2014/main" val="3782009226"/>
                  </a:ext>
                </a:extLst>
              </a:tr>
            </a:tbl>
          </a:graphicData>
        </a:graphic>
      </p:graphicFrame>
      <p:sp>
        <p:nvSpPr>
          <p:cNvPr id="5" name="Rectangle 4"/>
          <p:cNvSpPr/>
          <p:nvPr/>
        </p:nvSpPr>
        <p:spPr>
          <a:xfrm>
            <a:off x="251520" y="-27384"/>
            <a:ext cx="8640960" cy="1384995"/>
          </a:xfrm>
          <a:prstGeom prst="rect">
            <a:avLst/>
          </a:prstGeom>
        </p:spPr>
        <p:txBody>
          <a:bodyPr wrap="square">
            <a:spAutoFit/>
          </a:bodyPr>
          <a:lstStyle/>
          <a:p>
            <a:r>
              <a:rPr lang="en-US" sz="2800" dirty="0">
                <a:latin typeface="Times New Roman" panose="02020603050405020304" pitchFamily="18" charset="0"/>
                <a:cs typeface="Times New Roman" panose="02020603050405020304" pitchFamily="18" charset="0"/>
              </a:rPr>
              <a:t>During the 1960s, Hill described a set of nine guidelines to help determine whether associations are causal. These guidelines include </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041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048672"/>
          </a:xfrm>
        </p:spPr>
        <p:txBody>
          <a:bodyPr/>
          <a:lstStyle/>
          <a:p>
            <a:pPr marL="0" indent="0" algn="l" rtl="0">
              <a:buNone/>
            </a:pPr>
            <a:r>
              <a:rPr lang="en-US" sz="2800" u="sng" dirty="0">
                <a:solidFill>
                  <a:srgbClr val="0070C0"/>
                </a:solidFill>
                <a:latin typeface="Times New Roman" pitchFamily="18" charset="0"/>
                <a:cs typeface="Times New Roman" pitchFamily="18" charset="0"/>
              </a:rPr>
              <a:t>A-Epidemiological  criteria(</a:t>
            </a:r>
            <a:r>
              <a:rPr lang="en-US" sz="2800" u="sng" dirty="0">
                <a:solidFill>
                  <a:srgbClr val="0070C0"/>
                </a:solidFill>
              </a:rPr>
              <a:t>Bradford Hill criteria) for </a:t>
            </a:r>
            <a:r>
              <a:rPr lang="en-US" sz="2800" u="sng" dirty="0">
                <a:solidFill>
                  <a:srgbClr val="0070C0"/>
                </a:solidFill>
                <a:latin typeface="Times New Roman" pitchFamily="18" charset="0"/>
                <a:cs typeface="Times New Roman" pitchFamily="18" charset="0"/>
              </a:rPr>
              <a:t>Considerations of  causation </a:t>
            </a:r>
            <a:endParaRPr lang="en-US" sz="2800" u="sng" dirty="0" smtClean="0">
              <a:solidFill>
                <a:srgbClr val="0070C0"/>
              </a:solidFill>
              <a:latin typeface="Times New Roman" pitchFamily="18" charset="0"/>
              <a:cs typeface="Times New Roman" pitchFamily="18" charset="0"/>
            </a:endParaRPr>
          </a:p>
          <a:p>
            <a:pPr marL="0" indent="0" algn="l" rtl="0">
              <a:buNone/>
            </a:pPr>
            <a:r>
              <a:rPr lang="en-US" sz="2800" dirty="0" smtClean="0">
                <a:latin typeface="Times New Roman" panose="02020603050405020304" pitchFamily="18" charset="0"/>
                <a:cs typeface="Times New Roman" panose="02020603050405020304" pitchFamily="18" charset="0"/>
              </a:rPr>
              <a:t>1. </a:t>
            </a:r>
            <a:r>
              <a:rPr lang="en-US" sz="2800" dirty="0">
                <a:latin typeface="Times New Roman" panose="02020603050405020304" pitchFamily="18" charset="0"/>
                <a:cs typeface="Times New Roman" panose="02020603050405020304" pitchFamily="18" charset="0"/>
              </a:rPr>
              <a:t>Strength of the association : What is the strength between the cause and the effect? (relative risk)</a:t>
            </a:r>
          </a:p>
          <a:p>
            <a:pPr marL="0" indent="0" algn="just" rtl="0">
              <a:buNone/>
            </a:pPr>
            <a:r>
              <a:rPr lang="en-US" sz="2800" dirty="0">
                <a:solidFill>
                  <a:srgbClr val="FF0000"/>
                </a:solidFill>
                <a:latin typeface="Times New Roman" panose="02020603050405020304" pitchFamily="18" charset="0"/>
                <a:cs typeface="Times New Roman" panose="02020603050405020304" pitchFamily="18" charset="0"/>
              </a:rPr>
              <a:t>For example, there is a strong association between smoking and the risk of developing lung cancer. The risk among smokers is about 20 times greater than that among those who never smoked. In addition, the risk further increases with the number of cigarettes smoked per day and the duration of smoking. Such strong associations are likely to be causal because they are unlikely to be accounted for entirely by alternative explanations such as bias and confounding.</a:t>
            </a:r>
          </a:p>
          <a:p>
            <a:pPr marL="0" indent="0" algn="l" rtl="0">
              <a:buNone/>
            </a:pPr>
            <a:endParaRPr lang="en-US" sz="2800" dirty="0"/>
          </a:p>
        </p:txBody>
      </p:sp>
    </p:spTree>
    <p:extLst>
      <p:ext uri="{BB962C8B-B14F-4D97-AF65-F5344CB8AC3E}">
        <p14:creationId xmlns:p14="http://schemas.microsoft.com/office/powerpoint/2010/main" val="4584459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4525963"/>
          </a:xfrm>
        </p:spPr>
        <p:txBody>
          <a:bodyPr/>
          <a:lstStyle/>
          <a:p>
            <a:pPr marL="0" indent="0" algn="l" rtl="0">
              <a:buNone/>
            </a:pPr>
            <a:r>
              <a:rPr lang="en-US" dirty="0" smtClean="0">
                <a:latin typeface="Times New Roman" pitchFamily="18" charset="0"/>
                <a:cs typeface="Times New Roman" pitchFamily="18" charset="0"/>
              </a:rPr>
              <a:t>2- Consistency </a:t>
            </a:r>
            <a:r>
              <a:rPr lang="en-US" dirty="0">
                <a:latin typeface="Times New Roman" pitchFamily="18" charset="0"/>
                <a:cs typeface="Times New Roman" pitchFamily="18" charset="0"/>
              </a:rPr>
              <a:t>: Have similar results been shown in other studies? </a:t>
            </a:r>
            <a:r>
              <a:rPr lang="en-US" dirty="0">
                <a:solidFill>
                  <a:srgbClr val="FF0000"/>
                </a:solidFill>
                <a:latin typeface="Times New Roman" pitchFamily="18" charset="0"/>
                <a:cs typeface="Times New Roman" pitchFamily="18" charset="0"/>
              </a:rPr>
              <a:t>if they are observed repeatedly “by different persons, in different places, circumstances and times</a:t>
            </a:r>
            <a:r>
              <a:rPr lang="en-US" dirty="0" smtClean="0">
                <a:solidFill>
                  <a:srgbClr val="FF0000"/>
                </a:solidFill>
                <a:latin typeface="Times New Roman" pitchFamily="18" charset="0"/>
                <a:cs typeface="Times New Roman" pitchFamily="18" charset="0"/>
              </a:rPr>
              <a:t>.”</a:t>
            </a:r>
          </a:p>
          <a:p>
            <a:pPr marL="0" indent="0" algn="l" rtl="0">
              <a:buNone/>
            </a:pPr>
            <a:r>
              <a:rPr lang="en-US" dirty="0" smtClean="0">
                <a:solidFill>
                  <a:srgbClr val="FF0000"/>
                </a:solidFill>
                <a:latin typeface="Times New Roman" pitchFamily="18" charset="0"/>
                <a:cs typeface="Times New Roman" pitchFamily="18" charset="0"/>
              </a:rPr>
              <a:t>3- </a:t>
            </a:r>
            <a:r>
              <a:rPr lang="en-US" b="1" dirty="0" smtClean="0">
                <a:latin typeface="Times New Roman" panose="02020603050405020304" pitchFamily="18" charset="0"/>
                <a:cs typeface="Times New Roman" panose="02020603050405020304" pitchFamily="18" charset="0"/>
              </a:rPr>
              <a:t>Specificity</a:t>
            </a:r>
            <a:r>
              <a:rPr lang="en-US" b="1" dirty="0" smtClean="0"/>
              <a:t> :</a:t>
            </a:r>
            <a:r>
              <a:rPr lang="en-US" dirty="0" smtClean="0">
                <a:solidFill>
                  <a:srgbClr val="FF0000"/>
                </a:solidFill>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concept </a:t>
            </a:r>
            <a:r>
              <a:rPr lang="en-US" dirty="0" smtClean="0">
                <a:solidFill>
                  <a:srgbClr val="FF0000"/>
                </a:solidFill>
                <a:latin typeface="Times New Roman" panose="02020603050405020304" pitchFamily="18" charset="0"/>
                <a:cs typeface="Times New Roman" panose="02020603050405020304" pitchFamily="18" charset="0"/>
              </a:rPr>
              <a:t>of </a:t>
            </a:r>
            <a:r>
              <a:rPr lang="en-US" b="1" dirty="0">
                <a:solidFill>
                  <a:srgbClr val="FF0000"/>
                </a:solidFill>
                <a:latin typeface="Times New Roman" panose="02020603050405020304" pitchFamily="18" charset="0"/>
                <a:cs typeface="Times New Roman" panose="02020603050405020304" pitchFamily="18" charset="0"/>
              </a:rPr>
              <a:t>Specificity</a:t>
            </a:r>
            <a:r>
              <a:rPr lang="en-US" dirty="0" smtClean="0"/>
              <a:t>, </a:t>
            </a:r>
            <a:r>
              <a:rPr lang="en-US" dirty="0">
                <a:solidFill>
                  <a:srgbClr val="FF0000"/>
                </a:solidFill>
                <a:latin typeface="Times New Roman" panose="02020603050405020304" pitchFamily="18" charset="0"/>
                <a:cs typeface="Times New Roman" panose="02020603050405020304" pitchFamily="18" charset="0"/>
              </a:rPr>
              <a:t>which was first developed for infectious diseases, means that a cause should lead to a single effect and vice versa. </a:t>
            </a:r>
            <a:endParaRPr lang="en-US" dirty="0" smtClean="0">
              <a:solidFill>
                <a:srgbClr val="FF0000"/>
              </a:solidFill>
              <a:latin typeface="Times New Roman" panose="02020603050405020304" pitchFamily="18" charset="0"/>
              <a:cs typeface="Times New Roman" panose="02020603050405020304" pitchFamily="18" charset="0"/>
            </a:endParaRPr>
          </a:p>
          <a:p>
            <a:pPr marL="0" indent="0" algn="l" rtl="0">
              <a:buNone/>
            </a:pPr>
            <a:r>
              <a:rPr lang="en-US" dirty="0" smtClean="0">
                <a:solidFill>
                  <a:srgbClr val="FF0000"/>
                </a:solidFill>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Temporality </a:t>
            </a:r>
            <a:r>
              <a:rPr lang="en-US" sz="28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Time order, or temporality, means that the cause must precede the disease. </a:t>
            </a:r>
            <a:endParaRPr lang="en-US" sz="2800" dirty="0">
              <a:latin typeface="Times New Roman" pitchFamily="18" charset="0"/>
              <a:cs typeface="Times New Roman" pitchFamily="18" charset="0"/>
            </a:endParaRPr>
          </a:p>
          <a:p>
            <a:pPr marL="0" indent="0" algn="l" rtl="0">
              <a:buNone/>
            </a:pPr>
            <a:endParaRPr lang="en-US" dirty="0">
              <a:solidFill>
                <a:srgbClr val="FF0000"/>
              </a:solidFill>
              <a:latin typeface="Times New Roman" panose="02020603050405020304" pitchFamily="18" charset="0"/>
              <a:cs typeface="Times New Roman" panose="02020603050405020304" pitchFamily="18" charset="0"/>
            </a:endParaRPr>
          </a:p>
          <a:p>
            <a:pPr marL="0" indent="0" algn="l" rtl="0">
              <a:buNone/>
            </a:pPr>
            <a:endParaRPr lang="en-US" dirty="0" smtClean="0">
              <a:solidFill>
                <a:srgbClr val="FF0000"/>
              </a:solidFill>
              <a:latin typeface="Times New Roman" pitchFamily="18" charset="0"/>
              <a:cs typeface="Times New Roman" pitchFamily="18" charset="0"/>
            </a:endParaRPr>
          </a:p>
          <a:p>
            <a:pPr marL="0" indent="0" algn="l" rtl="0">
              <a:buNone/>
            </a:pPr>
            <a:r>
              <a:rPr lang="en-US" dirty="0" smtClean="0">
                <a:solidFill>
                  <a:srgbClr val="FF0000"/>
                </a:solidFill>
                <a:latin typeface="Times New Roman" pitchFamily="18" charset="0"/>
                <a:cs typeface="Times New Roman" pitchFamily="18" charset="0"/>
              </a:rPr>
              <a:t> </a:t>
            </a:r>
            <a:endParaRPr lang="en-US" dirty="0">
              <a:solidFill>
                <a:srgbClr val="FF0000"/>
              </a:solidFill>
              <a:latin typeface="Times New Roman" pitchFamily="18" charset="0"/>
              <a:cs typeface="Times New Roman" pitchFamily="18" charset="0"/>
            </a:endParaRPr>
          </a:p>
          <a:p>
            <a:pPr marL="0" indent="0" algn="l" rtl="0">
              <a:buNone/>
            </a:pPr>
            <a:endParaRPr lang="en-US" dirty="0"/>
          </a:p>
        </p:txBody>
      </p:sp>
    </p:spTree>
    <p:extLst>
      <p:ext uri="{BB962C8B-B14F-4D97-AF65-F5344CB8AC3E}">
        <p14:creationId xmlns:p14="http://schemas.microsoft.com/office/powerpoint/2010/main" val="3963874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4525963"/>
          </a:xfrm>
        </p:spPr>
        <p:txBody>
          <a:bodyPr/>
          <a:lstStyle/>
          <a:p>
            <a:pPr marL="0" indent="0" algn="just" rtl="0">
              <a:buNone/>
            </a:pPr>
            <a:r>
              <a:rPr lang="en-US" dirty="0" smtClean="0">
                <a:latin typeface="Times New Roman" panose="02020603050405020304" pitchFamily="18" charset="0"/>
                <a:cs typeface="Times New Roman" pitchFamily="18" charset="0"/>
              </a:rPr>
              <a:t>5- Dose–response </a:t>
            </a:r>
            <a:r>
              <a:rPr lang="en-US" dirty="0">
                <a:latin typeface="Times New Roman" pitchFamily="18" charset="0"/>
                <a:cs typeface="Times New Roman" pitchFamily="18" charset="0"/>
              </a:rPr>
              <a:t>relationship : In other words, an association is more likely to be causal if its strength increases as the exposure level increases.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Hill </a:t>
            </a:r>
            <a:r>
              <a:rPr lang="en-US" dirty="0">
                <a:latin typeface="Times New Roman" panose="02020603050405020304" pitchFamily="18" charset="0"/>
                <a:cs typeface="Times New Roman" panose="02020603050405020304" pitchFamily="18" charset="0"/>
              </a:rPr>
              <a:t>gives as an example the linear rise in lung cancer death rates with the number of cigarettes smoked, stating that this evidence “adds a very great deal to the simpler evidence that cigarette smokers have a higher death rate than non-smokers.”</a:t>
            </a:r>
          </a:p>
          <a:p>
            <a:pPr algn="just" rtl="0"/>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634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40"/>
          </a:xfrm>
        </p:spPr>
        <p:txBody>
          <a:bodyPr/>
          <a:lstStyle/>
          <a:p>
            <a:pPr marL="0" indent="0" algn="just" rtl="0">
              <a:buNone/>
            </a:pPr>
            <a:r>
              <a:rPr lang="en-US" dirty="0" smtClean="0">
                <a:latin typeface="Times New Roman" panose="02020603050405020304" pitchFamily="18" charset="0"/>
                <a:cs typeface="Times New Roman" panose="02020603050405020304" pitchFamily="18" charset="0"/>
              </a:rPr>
              <a:t>6-</a:t>
            </a:r>
            <a:r>
              <a:rPr lang="en-US" b="1" dirty="0" smtClean="0">
                <a:latin typeface="Times New Roman" panose="02020603050405020304" pitchFamily="18" charset="0"/>
                <a:cs typeface="Times New Roman" panose="02020603050405020304" pitchFamily="18" charset="0"/>
              </a:rPr>
              <a:t>Plausibility: </a:t>
            </a: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should be an existing biological or social model to explain the association. For example, it is biologically plausible that smoking causes lung cancer because cigarettes contain many </a:t>
            </a:r>
            <a:r>
              <a:rPr lang="en-US" dirty="0" smtClean="0">
                <a:latin typeface="Times New Roman" panose="02020603050405020304" pitchFamily="18" charset="0"/>
                <a:cs typeface="Times New Roman" panose="02020603050405020304" pitchFamily="18" charset="0"/>
              </a:rPr>
              <a:t>carcinogenic </a:t>
            </a:r>
            <a:r>
              <a:rPr lang="en-US" dirty="0">
                <a:latin typeface="Times New Roman" panose="02020603050405020304" pitchFamily="18" charset="0"/>
                <a:cs typeface="Times New Roman" panose="02020603050405020304" pitchFamily="18" charset="0"/>
              </a:rPr>
              <a:t>substances. </a:t>
            </a:r>
            <a:endParaRPr lang="en-US" dirty="0" smtClean="0">
              <a:latin typeface="Times New Roman" panose="02020603050405020304" pitchFamily="18" charset="0"/>
              <a:cs typeface="Times New Roman" panose="02020603050405020304" pitchFamily="18" charset="0"/>
            </a:endParaRPr>
          </a:p>
          <a:p>
            <a:pPr marL="0" indent="0" algn="just" rtl="0">
              <a:buNone/>
            </a:pPr>
            <a:r>
              <a:rPr lang="en-US" dirty="0" smtClean="0">
                <a:latin typeface="Times New Roman" panose="02020603050405020304" pitchFamily="18" charset="0"/>
                <a:cs typeface="Times New Roman" panose="02020603050405020304" pitchFamily="18" charset="0"/>
              </a:rPr>
              <a:t>7- </a:t>
            </a:r>
            <a:r>
              <a:rPr lang="en-US" b="1" dirty="0">
                <a:latin typeface="Times New Roman" panose="02020603050405020304" pitchFamily="18" charset="0"/>
                <a:cs typeface="Times New Roman" panose="02020603050405020304" pitchFamily="18" charset="0"/>
              </a:rPr>
              <a:t>Coherence </a:t>
            </a:r>
            <a:r>
              <a:rPr lang="en-US" dirty="0">
                <a:latin typeface="Times New Roman" panose="02020603050405020304" pitchFamily="18" charset="0"/>
                <a:cs typeface="Times New Roman" panose="02020603050405020304" pitchFamily="18" charset="0"/>
              </a:rPr>
              <a:t>is very close to biological plausibility. According to Hill, it means that “the cause-and-effect interpretation of our data should not seriously conflict with generally known facts of the natural history and biology of the disease.</a:t>
            </a:r>
            <a:endParaRPr lang="en-US" dirty="0">
              <a:solidFill>
                <a:srgbClr val="FF0000"/>
              </a:solidFill>
              <a:latin typeface="Times New Roman" pitchFamily="18" charset="0"/>
              <a:cs typeface="Times New Roman" pitchFamily="18" charset="0"/>
            </a:endParaRPr>
          </a:p>
          <a:p>
            <a:pPr marL="0" indent="0" algn="just"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819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altLang="en-US" sz="3600" b="1" dirty="0">
                <a:solidFill>
                  <a:srgbClr val="FF0000"/>
                </a:solidFill>
                <a:latin typeface="Times New Roman" panose="02020603050405020304" pitchFamily="18" charset="0"/>
                <a:cs typeface="Times New Roman" panose="02020603050405020304" pitchFamily="18" charset="0"/>
              </a:rPr>
              <a:t>Why does a disease develop in some people and not in others? </a:t>
            </a:r>
          </a:p>
          <a:p>
            <a:pPr marL="0" indent="0" algn="ctr">
              <a:buNone/>
            </a:pPr>
            <a:endParaRPr lang="en-US" sz="3600" dirty="0"/>
          </a:p>
        </p:txBody>
      </p:sp>
    </p:spTree>
    <p:extLst>
      <p:ext uri="{BB962C8B-B14F-4D97-AF65-F5344CB8AC3E}">
        <p14:creationId xmlns:p14="http://schemas.microsoft.com/office/powerpoint/2010/main" val="2157073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4525963"/>
          </a:xfrm>
        </p:spPr>
        <p:txBody>
          <a:bodyPr/>
          <a:lstStyle/>
          <a:p>
            <a:pPr marL="0" indent="0" algn="l" rtl="0">
              <a:buNone/>
            </a:pPr>
            <a:r>
              <a:rPr lang="en-US" dirty="0" smtClean="0">
                <a:latin typeface="Times New Roman" panose="02020603050405020304" pitchFamily="18" charset="0"/>
                <a:cs typeface="Times New Roman" panose="02020603050405020304" pitchFamily="18" charset="0"/>
              </a:rPr>
              <a:t>8-</a:t>
            </a:r>
            <a:r>
              <a:rPr lang="en-US" b="1" dirty="0" smtClean="0">
                <a:latin typeface="Times New Roman" panose="02020603050405020304" pitchFamily="18" charset="0"/>
                <a:cs typeface="Times New Roman" panose="02020603050405020304" pitchFamily="18" charset="0"/>
              </a:rPr>
              <a:t>Experiment: </a:t>
            </a:r>
            <a:r>
              <a:rPr lang="en-US" dirty="0" smtClean="0">
                <a:latin typeface="Times New Roman" panose="02020603050405020304" pitchFamily="18" charset="0"/>
                <a:cs typeface="Times New Roman" panose="02020603050405020304" pitchFamily="18" charset="0"/>
              </a:rPr>
              <a:t>Experiment</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not a causal guideline in its strictest sense; rather, it is a method for testing a causal hypothesis. </a:t>
            </a:r>
            <a:endParaRPr lang="en-US" dirty="0" smtClean="0">
              <a:latin typeface="Times New Roman" panose="02020603050405020304" pitchFamily="18" charset="0"/>
              <a:cs typeface="Times New Roman" panose="02020603050405020304" pitchFamily="18" charset="0"/>
            </a:endParaRPr>
          </a:p>
          <a:p>
            <a:pPr marL="0" indent="0" algn="l" rtl="0">
              <a:buNone/>
            </a:pPr>
            <a:endParaRPr lang="en-US" dirty="0" smtClean="0">
              <a:latin typeface="Times New Roman" panose="02020603050405020304" pitchFamily="18" charset="0"/>
              <a:cs typeface="Times New Roman" panose="02020603050405020304" pitchFamily="18" charset="0"/>
            </a:endParaRPr>
          </a:p>
          <a:p>
            <a:pPr marL="0" indent="0" algn="l" rtl="0">
              <a:buNone/>
            </a:pPr>
            <a:r>
              <a:rPr lang="en-US" b="1" dirty="0" smtClean="0">
                <a:latin typeface="Times New Roman" panose="02020603050405020304" pitchFamily="18" charset="0"/>
                <a:cs typeface="Times New Roman" panose="02020603050405020304" pitchFamily="18" charset="0"/>
              </a:rPr>
              <a:t>9-Analogy:</a:t>
            </a:r>
            <a:r>
              <a:rPr lang="en-US" dirty="0" smtClean="0">
                <a:latin typeface="Times New Roman" panose="02020603050405020304" pitchFamily="18" charset="0"/>
                <a:cs typeface="Times New Roman" panose="02020603050405020304" pitchFamily="18" charset="0"/>
              </a:rPr>
              <a:t>Hill </a:t>
            </a:r>
            <a:r>
              <a:rPr lang="en-US" dirty="0">
                <a:latin typeface="Times New Roman" panose="02020603050405020304" pitchFamily="18" charset="0"/>
                <a:cs typeface="Times New Roman" panose="02020603050405020304" pitchFamily="18" charset="0"/>
              </a:rPr>
              <a:t>suggested that epidemiologists use an </a:t>
            </a:r>
            <a:r>
              <a:rPr lang="en-US" b="1" dirty="0">
                <a:latin typeface="Times New Roman" panose="02020603050405020304" pitchFamily="18" charset="0"/>
                <a:cs typeface="Times New Roman" panose="02020603050405020304" pitchFamily="18" charset="0"/>
              </a:rPr>
              <a:t>analogy </a:t>
            </a:r>
            <a:r>
              <a:rPr lang="en-US" dirty="0">
                <a:latin typeface="Times New Roman" panose="02020603050405020304" pitchFamily="18" charset="0"/>
                <a:cs typeface="Times New Roman" panose="02020603050405020304" pitchFamily="18" charset="0"/>
              </a:rPr>
              <a:t>or a similarity between the observed association and any other associations</a:t>
            </a:r>
            <a:endParaRPr lang="en-US" b="1" dirty="0">
              <a:latin typeface="Times New Roman" panose="02020603050405020304" pitchFamily="18" charset="0"/>
              <a:cs typeface="Times New Roman" panose="02020603050405020304" pitchFamily="18" charset="0"/>
            </a:endParaRPr>
          </a:p>
          <a:p>
            <a:pPr marL="0" indent="0" algn="l" rtl="0">
              <a:buNone/>
            </a:pPr>
            <a:endParaRPr lang="en-US" b="1" dirty="0">
              <a:latin typeface="Times New Roman" panose="02020603050405020304" pitchFamily="18" charset="0"/>
              <a:cs typeface="Times New Roman" panose="02020603050405020304" pitchFamily="18" charset="0"/>
            </a:endParaRPr>
          </a:p>
          <a:p>
            <a:pPr marL="0" indent="0" algn="l"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6226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425" y="44450"/>
            <a:ext cx="8820150" cy="6119813"/>
          </a:xfrm>
        </p:spPr>
        <p:txBody>
          <a:bodyPr/>
          <a:lstStyle/>
          <a:p>
            <a:pPr marL="0" indent="0" algn="l" rtl="0">
              <a:buFont typeface="Arial" panose="020B0604020202020204" pitchFamily="34" charset="0"/>
              <a:buNone/>
              <a:defRPr/>
            </a:pPr>
            <a:r>
              <a:rPr lang="en-US" b="1" dirty="0" smtClean="0">
                <a:solidFill>
                  <a:srgbClr val="FF0000"/>
                </a:solidFill>
                <a:latin typeface="Times New Roman" pitchFamily="18" charset="0"/>
                <a:cs typeface="Times New Roman" pitchFamily="18" charset="0"/>
              </a:rPr>
              <a:t>B-Biological </a:t>
            </a:r>
            <a:r>
              <a:rPr lang="en-US" b="1" dirty="0">
                <a:solidFill>
                  <a:srgbClr val="FF0000"/>
                </a:solidFill>
                <a:latin typeface="Times New Roman" pitchFamily="18" charset="0"/>
                <a:cs typeface="Times New Roman" pitchFamily="18" charset="0"/>
              </a:rPr>
              <a:t>criteria ( Koch's Postulates</a:t>
            </a:r>
            <a:r>
              <a:rPr lang="en-US" b="1" dirty="0" smtClean="0">
                <a:solidFill>
                  <a:srgbClr val="FF0000"/>
                </a:solidFill>
                <a:latin typeface="Times New Roman" pitchFamily="18" charset="0"/>
                <a:cs typeface="Times New Roman" pitchFamily="18" charset="0"/>
              </a:rPr>
              <a:t>).</a:t>
            </a:r>
          </a:p>
          <a:p>
            <a:pPr marL="533400" indent="-533400" algn="just" rtl="0" eaLnBrk="1" hangingPunct="1">
              <a:buFont typeface="Wingdings" pitchFamily="2" charset="2"/>
              <a:buNone/>
              <a:defRPr/>
            </a:pPr>
            <a:r>
              <a:rPr lang="en-US" sz="2800" dirty="0">
                <a:latin typeface="Times New Roman" pitchFamily="18" charset="0"/>
                <a:cs typeface="Times New Roman" pitchFamily="18" charset="0"/>
              </a:rPr>
              <a:t>	Koch stated that </a:t>
            </a:r>
            <a:r>
              <a:rPr lang="en-US" sz="2800" dirty="0">
                <a:solidFill>
                  <a:schemeClr val="hlink"/>
                </a:solidFill>
                <a:latin typeface="Times New Roman" pitchFamily="18" charset="0"/>
                <a:cs typeface="Times New Roman" pitchFamily="18" charset="0"/>
              </a:rPr>
              <a:t>four postulates</a:t>
            </a:r>
            <a:r>
              <a:rPr lang="en-US" sz="2800" dirty="0">
                <a:latin typeface="Times New Roman" pitchFamily="18" charset="0"/>
                <a:cs typeface="Times New Roman" pitchFamily="18" charset="0"/>
              </a:rPr>
              <a:t> should be met before a </a:t>
            </a:r>
            <a:r>
              <a:rPr lang="en-US" sz="2800" dirty="0">
                <a:solidFill>
                  <a:schemeClr val="hlink"/>
                </a:solidFill>
                <a:latin typeface="Times New Roman" pitchFamily="18" charset="0"/>
                <a:cs typeface="Times New Roman" pitchFamily="18" charset="0"/>
              </a:rPr>
              <a:t>causal relationship</a:t>
            </a:r>
            <a:r>
              <a:rPr lang="en-US" sz="2800" dirty="0">
                <a:latin typeface="Times New Roman" pitchFamily="18" charset="0"/>
                <a:cs typeface="Times New Roman" pitchFamily="18" charset="0"/>
              </a:rPr>
              <a:t> can be accepted between a particular </a:t>
            </a:r>
            <a:r>
              <a:rPr lang="en-US" sz="2800" dirty="0" smtClean="0">
                <a:latin typeface="Times New Roman" pitchFamily="18" charset="0"/>
                <a:cs typeface="Times New Roman" pitchFamily="18" charset="0"/>
              </a:rPr>
              <a:t>bacteria, parasite (or disease </a:t>
            </a:r>
            <a:r>
              <a:rPr lang="en-US" sz="2800" dirty="0">
                <a:latin typeface="Times New Roman" pitchFamily="18" charset="0"/>
                <a:cs typeface="Times New Roman" pitchFamily="18" charset="0"/>
              </a:rPr>
              <a:t>agent) and the disease in question.  These are:</a:t>
            </a:r>
          </a:p>
          <a:p>
            <a:pPr marL="533400" indent="-533400" algn="just" rtl="0" eaLnBrk="1" hangingPunct="1">
              <a:buFont typeface="Wingdings" pitchFamily="2" charset="2"/>
              <a:buNone/>
              <a:defRPr/>
            </a:pPr>
            <a:r>
              <a:rPr lang="en-US" sz="2800" dirty="0">
                <a:latin typeface="Times New Roman" pitchFamily="18" charset="0"/>
                <a:cs typeface="Times New Roman" pitchFamily="18" charset="0"/>
              </a:rPr>
              <a:t>	1.  The agent must be shown to be present in </a:t>
            </a:r>
            <a:r>
              <a:rPr lang="en-US" sz="2800" dirty="0">
                <a:solidFill>
                  <a:schemeClr val="hlink"/>
                </a:solidFill>
                <a:latin typeface="Times New Roman" pitchFamily="18" charset="0"/>
                <a:cs typeface="Times New Roman" pitchFamily="18" charset="0"/>
              </a:rPr>
              <a:t>every case</a:t>
            </a:r>
            <a:r>
              <a:rPr lang="en-US" sz="2800" dirty="0">
                <a:latin typeface="Times New Roman" pitchFamily="18" charset="0"/>
                <a:cs typeface="Times New Roman" pitchFamily="18" charset="0"/>
              </a:rPr>
              <a:t> 	of the disease by isolation in pure culture.</a:t>
            </a:r>
          </a:p>
          <a:p>
            <a:pPr marL="533400" indent="-533400" algn="just" rtl="0" eaLnBrk="1" hangingPunct="1">
              <a:buFont typeface="Wingdings" pitchFamily="2" charset="2"/>
              <a:buNone/>
              <a:defRPr/>
            </a:pPr>
            <a:r>
              <a:rPr lang="en-US" sz="2800" dirty="0">
                <a:latin typeface="Times New Roman" pitchFamily="18" charset="0"/>
                <a:cs typeface="Times New Roman" pitchFamily="18" charset="0"/>
              </a:rPr>
              <a:t>	2. The agent must </a:t>
            </a:r>
            <a:r>
              <a:rPr lang="en-US" sz="2800" dirty="0">
                <a:solidFill>
                  <a:schemeClr val="hlink"/>
                </a:solidFill>
                <a:latin typeface="Times New Roman" pitchFamily="18" charset="0"/>
                <a:cs typeface="Times New Roman" pitchFamily="18" charset="0"/>
              </a:rPr>
              <a:t>not</a:t>
            </a:r>
            <a:r>
              <a:rPr lang="en-US" sz="2800" dirty="0">
                <a:latin typeface="Times New Roman" pitchFamily="18" charset="0"/>
                <a:cs typeface="Times New Roman" pitchFamily="18" charset="0"/>
              </a:rPr>
              <a:t> be found in cases of </a:t>
            </a:r>
            <a:r>
              <a:rPr lang="en-US" sz="2800" dirty="0">
                <a:solidFill>
                  <a:schemeClr val="hlink"/>
                </a:solidFill>
                <a:latin typeface="Times New Roman" pitchFamily="18" charset="0"/>
                <a:cs typeface="Times New Roman" pitchFamily="18" charset="0"/>
              </a:rPr>
              <a:t>other 	disease.</a:t>
            </a:r>
          </a:p>
          <a:p>
            <a:pPr marL="533400" indent="-533400" algn="just" rtl="0" eaLnBrk="1" hangingPunct="1">
              <a:buFont typeface="Wingdings" pitchFamily="2" charset="2"/>
              <a:buNone/>
              <a:defRPr/>
            </a:pPr>
            <a:r>
              <a:rPr lang="en-US" sz="2800" dirty="0">
                <a:latin typeface="Times New Roman" pitchFamily="18" charset="0"/>
                <a:cs typeface="Times New Roman" pitchFamily="18" charset="0"/>
              </a:rPr>
              <a:t>	3. Once isolated, the agent must be capable of 	reproducing the disease in </a:t>
            </a:r>
            <a:r>
              <a:rPr lang="en-US" sz="2800" dirty="0">
                <a:solidFill>
                  <a:schemeClr val="hlink"/>
                </a:solidFill>
                <a:latin typeface="Times New Roman" pitchFamily="18" charset="0"/>
                <a:cs typeface="Times New Roman" pitchFamily="18" charset="0"/>
              </a:rPr>
              <a:t>experimental animals</a:t>
            </a:r>
            <a:r>
              <a:rPr lang="en-US" sz="2800" dirty="0">
                <a:latin typeface="Times New Roman" pitchFamily="18" charset="0"/>
                <a:cs typeface="Times New Roman" pitchFamily="18" charset="0"/>
              </a:rPr>
              <a:t>.</a:t>
            </a:r>
          </a:p>
          <a:p>
            <a:pPr marL="533400" indent="-533400" algn="just" rtl="0" eaLnBrk="1" hangingPunct="1">
              <a:buFont typeface="Wingdings" pitchFamily="2" charset="2"/>
              <a:buNone/>
              <a:defRPr/>
            </a:pPr>
            <a:r>
              <a:rPr lang="en-US" sz="2800" dirty="0">
                <a:latin typeface="Times New Roman" pitchFamily="18" charset="0"/>
                <a:cs typeface="Times New Roman" pitchFamily="18" charset="0"/>
              </a:rPr>
              <a:t>	4. The agent must be </a:t>
            </a:r>
            <a:r>
              <a:rPr lang="en-US" sz="2800" dirty="0">
                <a:solidFill>
                  <a:schemeClr val="hlink"/>
                </a:solidFill>
                <a:latin typeface="Times New Roman" pitchFamily="18" charset="0"/>
                <a:cs typeface="Times New Roman" pitchFamily="18" charset="0"/>
              </a:rPr>
              <a:t>recovered</a:t>
            </a:r>
            <a:r>
              <a:rPr lang="en-US" sz="2800" dirty="0">
                <a:latin typeface="Times New Roman" pitchFamily="18" charset="0"/>
                <a:cs typeface="Times New Roman" pitchFamily="18" charset="0"/>
              </a:rPr>
              <a:t> from the experimental  	disease produced.</a:t>
            </a:r>
          </a:p>
          <a:p>
            <a:pPr marL="0" indent="0" algn="l" rtl="0">
              <a:buFont typeface="Arial" panose="020B0604020202020204" pitchFamily="34" charset="0"/>
              <a:buNone/>
              <a:defRPr/>
            </a:pPr>
            <a:endParaRPr lang="en-US" sz="2800" dirty="0" smtClean="0">
              <a:latin typeface="Times New Roman" pitchFamily="18" charset="0"/>
              <a:cs typeface="Times New Roman" pitchFamily="18" charset="0"/>
            </a:endParaRPr>
          </a:p>
          <a:p>
            <a:pPr marL="0" indent="0" algn="l" rtl="0">
              <a:buFont typeface="Arial" panose="020B0604020202020204" pitchFamily="34" charset="0"/>
              <a:buNone/>
              <a:defRPr/>
            </a:pPr>
            <a:endParaRPr lang="ar-IQ" sz="2800" dirty="0">
              <a:latin typeface="Times New Roman" pitchFamily="18" charset="0"/>
              <a:cs typeface="Times New Roman" pitchFamily="18" charset="0"/>
            </a:endParaRPr>
          </a:p>
        </p:txBody>
      </p:sp>
    </p:spTree>
  </p:cSld>
  <p:clrMapOvr>
    <a:masterClrMapping/>
  </p:clrMapOvr>
  <p:transition spd="slow" advTm="7279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09650" y="-26988"/>
            <a:ext cx="7124700" cy="923926"/>
          </a:xfrm>
        </p:spPr>
        <p:txBody>
          <a:bodyPr rtlCol="1">
            <a:normAutofit fontScale="90000"/>
          </a:bodyPr>
          <a:lstStyle/>
          <a:p>
            <a:pPr eaLnBrk="1" fontAlgn="auto" hangingPunct="1">
              <a:spcAft>
                <a:spcPts val="0"/>
              </a:spcAft>
              <a:defRPr/>
            </a:pPr>
            <a:r>
              <a:rPr lang="en-US" dirty="0" smtClean="0">
                <a:solidFill>
                  <a:schemeClr val="tx2">
                    <a:satMod val="130000"/>
                  </a:schemeClr>
                </a:solidFill>
              </a:rPr>
              <a:t/>
            </a:r>
            <a:br>
              <a:rPr lang="en-US" dirty="0" smtClean="0">
                <a:solidFill>
                  <a:schemeClr val="tx2">
                    <a:satMod val="130000"/>
                  </a:schemeClr>
                </a:solidFill>
              </a:rPr>
            </a:br>
            <a:endParaRPr lang="ar-IQ" dirty="0">
              <a:solidFill>
                <a:schemeClr val="tx2">
                  <a:satMod val="130000"/>
                </a:schemeClr>
              </a:solidFill>
            </a:endParaRPr>
          </a:p>
        </p:txBody>
      </p:sp>
      <p:sp>
        <p:nvSpPr>
          <p:cNvPr id="89091" name="عنصر نائب للمحتوى 2"/>
          <p:cNvSpPr>
            <a:spLocks noGrp="1"/>
          </p:cNvSpPr>
          <p:nvPr>
            <p:ph idx="1"/>
          </p:nvPr>
        </p:nvSpPr>
        <p:spPr>
          <a:xfrm>
            <a:off x="161925" y="423863"/>
            <a:ext cx="8820150" cy="7389812"/>
          </a:xfrm>
        </p:spPr>
        <p:txBody>
          <a:bodyPr/>
          <a:lstStyle/>
          <a:p>
            <a:pPr marL="0" indent="0" algn="l" rtl="0" eaLnBrk="1" hangingPunct="1">
              <a:buFont typeface="Arial" panose="020B0604020202020204" pitchFamily="34" charset="0"/>
              <a:buNone/>
            </a:pPr>
            <a:r>
              <a:rPr lang="en-US" altLang="en-US" dirty="0" smtClean="0">
                <a:latin typeface="Times New Roman" panose="02020603050405020304" pitchFamily="18" charset="0"/>
                <a:cs typeface="Times New Roman" panose="02020603050405020304" pitchFamily="18" charset="0"/>
              </a:rPr>
              <a:t>    </a:t>
            </a:r>
            <a:r>
              <a:rPr lang="en-US" altLang="en-US" sz="3600" b="1" dirty="0" smtClean="0">
                <a:solidFill>
                  <a:srgbClr val="FF0000"/>
                </a:solidFill>
                <a:latin typeface="Times New Roman" panose="02020603050405020304" pitchFamily="18" charset="0"/>
                <a:cs typeface="Times New Roman" panose="02020603050405020304" pitchFamily="18" charset="0"/>
              </a:rPr>
              <a:t>The Epidemiological Triangle</a:t>
            </a:r>
          </a:p>
          <a:p>
            <a:pPr marL="0" indent="0" algn="l" rtl="0" eaLnBrk="1" hangingPunct="1">
              <a:buFont typeface="Arial" panose="020B0604020202020204" pitchFamily="34" charset="0"/>
              <a:buNone/>
            </a:pPr>
            <a:r>
              <a:rPr lang="en-US" altLang="en-US" dirty="0" smtClean="0">
                <a:solidFill>
                  <a:srgbClr val="0070C0"/>
                </a:solidFill>
                <a:latin typeface="Times New Roman" panose="02020603050405020304" pitchFamily="18" charset="0"/>
                <a:cs typeface="Times New Roman" panose="02020603050405020304" pitchFamily="18" charset="0"/>
              </a:rPr>
              <a:t>The epidemiological triangle, is a model that scientists have developed to  describe the relationship among three key factors (</a:t>
            </a:r>
            <a:r>
              <a:rPr lang="en-US" altLang="en-US" dirty="0" smtClean="0">
                <a:cs typeface="Arial" panose="020B0604020202020204" pitchFamily="34" charset="0"/>
              </a:rPr>
              <a:t>vertices)</a:t>
            </a:r>
            <a:r>
              <a:rPr lang="en-US" altLang="en-US" dirty="0" smtClean="0">
                <a:solidFill>
                  <a:srgbClr val="0070C0"/>
                </a:solidFill>
                <a:latin typeface="Times New Roman" panose="02020603050405020304" pitchFamily="18" charset="0"/>
                <a:cs typeface="Times New Roman" panose="02020603050405020304" pitchFamily="18" charset="0"/>
              </a:rPr>
              <a:t>  in the occurrence of disease or injury: </a:t>
            </a:r>
            <a:r>
              <a:rPr lang="en-US" altLang="en-US" b="1" dirty="0" smtClean="0">
                <a:solidFill>
                  <a:srgbClr val="0070C0"/>
                </a:solidFill>
                <a:latin typeface="Times New Roman" panose="02020603050405020304" pitchFamily="18" charset="0"/>
                <a:cs typeface="Times New Roman" panose="02020603050405020304" pitchFamily="18" charset="0"/>
              </a:rPr>
              <a:t>agent, environment, </a:t>
            </a:r>
            <a:r>
              <a:rPr lang="en-US" altLang="en-US" dirty="0" smtClean="0">
                <a:solidFill>
                  <a:srgbClr val="0070C0"/>
                </a:solidFill>
                <a:latin typeface="Times New Roman" panose="02020603050405020304" pitchFamily="18" charset="0"/>
                <a:cs typeface="Times New Roman" panose="02020603050405020304" pitchFamily="18" charset="0"/>
              </a:rPr>
              <a:t>and </a:t>
            </a:r>
            <a:r>
              <a:rPr lang="en-US" altLang="en-US" b="1" dirty="0" smtClean="0">
                <a:solidFill>
                  <a:srgbClr val="0070C0"/>
                </a:solidFill>
                <a:latin typeface="Times New Roman" panose="02020603050405020304" pitchFamily="18" charset="0"/>
                <a:cs typeface="Times New Roman" panose="02020603050405020304" pitchFamily="18" charset="0"/>
              </a:rPr>
              <a:t>host</a:t>
            </a:r>
            <a:r>
              <a:rPr lang="en-US" altLang="en-US" b="1" dirty="0" smtClean="0">
                <a:latin typeface="Times New Roman" panose="02020603050405020304" pitchFamily="18" charset="0"/>
                <a:cs typeface="Times New Roman" panose="02020603050405020304" pitchFamily="18" charset="0"/>
              </a:rPr>
              <a:t>.</a:t>
            </a:r>
            <a:r>
              <a:rPr lang="en-US" altLang="en-US" dirty="0" smtClean="0">
                <a:latin typeface="Times New Roman" panose="02020603050405020304" pitchFamily="18" charset="0"/>
                <a:cs typeface="Times New Roman" panose="02020603050405020304" pitchFamily="18" charset="0"/>
              </a:rPr>
              <a:t> </a:t>
            </a:r>
          </a:p>
          <a:p>
            <a:pPr marL="0" indent="0" algn="just" rtl="0" eaLnBrk="1" hangingPunct="1">
              <a:buFont typeface="Arial" panose="020B0604020202020204" pitchFamily="34" charset="0"/>
              <a:buNone/>
            </a:pPr>
            <a:endParaRPr lang="en-US" altLang="en-US" dirty="0" smtClean="0">
              <a:cs typeface="Arial" panose="020B0604020202020204" pitchFamily="34" charset="0"/>
            </a:endParaRPr>
          </a:p>
          <a:p>
            <a:pPr marL="0" indent="0" algn="just" rtl="0" eaLnBrk="1" hangingPunct="1">
              <a:buFont typeface="Arial" panose="020B0604020202020204" pitchFamily="34" charset="0"/>
              <a:buNone/>
            </a:pPr>
            <a:r>
              <a:rPr lang="en-US" altLang="en-US" dirty="0" smtClean="0">
                <a:cs typeface="Arial" panose="020B0604020202020204" pitchFamily="34" charset="0"/>
              </a:rPr>
              <a:t>     </a:t>
            </a:r>
            <a:r>
              <a:rPr lang="en-US" altLang="en-US" i="1" dirty="0" smtClean="0">
                <a:solidFill>
                  <a:srgbClr val="FF0000"/>
                </a:solidFill>
                <a:cs typeface="Arial" panose="020B0604020202020204" pitchFamily="34" charset="0"/>
              </a:rPr>
              <a:t>The mission of an epidemiologist is to break at least one of the sides of the Triangle, disrupting the connection between the environment, the host, and the agent, and stopping the continuation of disease. </a:t>
            </a:r>
            <a:endParaRPr lang="ar-IQ" altLang="en-US" i="1" dirty="0" smtClean="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l" rtl="0">
              <a:buNone/>
            </a:pPr>
            <a:r>
              <a:rPr lang="en-US" dirty="0">
                <a:latin typeface="Times New Roman" panose="02020603050405020304" pitchFamily="18" charset="0"/>
                <a:cs typeface="Times New Roman" panose="02020603050405020304" pitchFamily="18" charset="0"/>
              </a:rPr>
              <a:t>Human disease does not arise in a vacuum. It results from an interaction of the host (a person), the agent (e.g., a bacterium), and the environment (e.g., a contaminated water supply). Although some diseases are largely genetic in origin, virtually all disease results from an interaction of genetic and environmental factors, with the exact balance differing for different diseases</a:t>
            </a:r>
          </a:p>
        </p:txBody>
      </p:sp>
    </p:spTree>
    <p:extLst>
      <p:ext uri="{BB962C8B-B14F-4D97-AF65-F5344CB8AC3E}">
        <p14:creationId xmlns:p14="http://schemas.microsoft.com/office/powerpoint/2010/main" val="1977902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57200" y="44450"/>
            <a:ext cx="8229600" cy="1143000"/>
          </a:xfrm>
        </p:spPr>
        <p:txBody>
          <a:bodyPr/>
          <a:lstStyle/>
          <a:p>
            <a:r>
              <a:rPr lang="en-US" altLang="en-US" smtClean="0">
                <a:cs typeface="Times New Roman" panose="02020603050405020304" pitchFamily="18" charset="0"/>
              </a:rPr>
              <a:t>The Epidemiologic Triangle</a:t>
            </a:r>
            <a:br>
              <a:rPr lang="en-US" altLang="en-US" smtClean="0">
                <a:cs typeface="Times New Roman" panose="02020603050405020304" pitchFamily="18" charset="0"/>
              </a:rPr>
            </a:br>
            <a:endParaRPr lang="ar-IQ" altLang="en-US" smtClean="0"/>
          </a:p>
        </p:txBody>
      </p:sp>
      <p:pic>
        <p:nvPicPr>
          <p:cNvPr id="9011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27088" y="765175"/>
            <a:ext cx="7921625" cy="56165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advTm="31635"/>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4525963"/>
          </a:xfrm>
        </p:spPr>
        <p:txBody>
          <a:bodyPr/>
          <a:lstStyle/>
          <a:p>
            <a:pPr marL="0" indent="0" algn="just" rtl="0">
              <a:buNone/>
            </a:pPr>
            <a:r>
              <a:rPr lang="en-US" dirty="0">
                <a:latin typeface="Times New Roman" panose="02020603050405020304" pitchFamily="18" charset="0"/>
                <a:cs typeface="Times New Roman" panose="02020603050405020304" pitchFamily="18" charset="0"/>
              </a:rPr>
              <a:t>Disease has been classically described as the result of an epidemiologic </a:t>
            </a:r>
            <a:r>
              <a:rPr lang="en-US" dirty="0" smtClean="0">
                <a:latin typeface="Times New Roman" panose="02020603050405020304" pitchFamily="18" charset="0"/>
                <a:cs typeface="Times New Roman" panose="02020603050405020304" pitchFamily="18" charset="0"/>
              </a:rPr>
              <a:t>triad. According </a:t>
            </a:r>
            <a:r>
              <a:rPr lang="en-US" dirty="0">
                <a:latin typeface="Times New Roman" panose="02020603050405020304" pitchFamily="18" charset="0"/>
                <a:cs typeface="Times New Roman" panose="02020603050405020304" pitchFamily="18" charset="0"/>
              </a:rPr>
              <a:t>to this diagram, it is the product of an interaction of the human host, an infectious or other type of agent, and the environment  that promotes the exposure. A vector, such as the mosquito or the deer tick, is often involved. For such an interaction to take place, the host must be susceptible. </a:t>
            </a:r>
          </a:p>
        </p:txBody>
      </p:sp>
    </p:spTree>
    <p:extLst>
      <p:ext uri="{BB962C8B-B14F-4D97-AF65-F5344CB8AC3E}">
        <p14:creationId xmlns:p14="http://schemas.microsoft.com/office/powerpoint/2010/main" val="28832249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92696"/>
            <a:ext cx="8229600" cy="5544616"/>
          </a:xfrm>
        </p:spPr>
        <p:txBody>
          <a:bodyPr/>
          <a:lstStyle/>
          <a:p>
            <a:pPr marL="0" indent="0" algn="just" rtl="0">
              <a:buNone/>
            </a:pPr>
            <a:r>
              <a:rPr lang="en-US" sz="2800" dirty="0" smtClean="0">
                <a:latin typeface="Times New Roman" panose="02020603050405020304" pitchFamily="18" charset="0"/>
                <a:cs typeface="Times New Roman" panose="02020603050405020304" pitchFamily="18" charset="0"/>
              </a:rPr>
              <a:t>Human </a:t>
            </a:r>
            <a:r>
              <a:rPr lang="en-US" sz="2800" dirty="0">
                <a:latin typeface="Times New Roman" panose="02020603050405020304" pitchFamily="18" charset="0"/>
                <a:cs typeface="Times New Roman" panose="02020603050405020304" pitchFamily="18" charset="0"/>
              </a:rPr>
              <a:t>susceptibility is determined by a variety of factors including genetic background and nutritional and immunologic characteristics. The immune status of an individual is determined by many factors including prior experience both with natural infection and with immunization. The factors that can cause human disease include biologic, physical, and chemical factors as well as other types, such as stress, that may be harder to classify</a:t>
            </a:r>
          </a:p>
        </p:txBody>
      </p:sp>
    </p:spTree>
    <p:extLst>
      <p:ext uri="{BB962C8B-B14F-4D97-AF65-F5344CB8AC3E}">
        <p14:creationId xmlns:p14="http://schemas.microsoft.com/office/powerpoint/2010/main" val="24064318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4525963"/>
          </a:xfrm>
        </p:spPr>
        <p:txBody>
          <a:bodyPr/>
          <a:lstStyle/>
          <a:p>
            <a:pPr marL="0" indent="0" algn="l" rtl="0">
              <a:buNone/>
            </a:pPr>
            <a:r>
              <a:rPr lang="en-US" dirty="0">
                <a:latin typeface="Times New Roman" panose="02020603050405020304" pitchFamily="18" charset="0"/>
                <a:cs typeface="Times New Roman" panose="02020603050405020304" pitchFamily="18" charset="0"/>
              </a:rPr>
              <a:t>Factors That May Be Associated with Increased Risk of Human </a:t>
            </a:r>
            <a:r>
              <a:rPr lang="en-US" dirty="0" smtClean="0">
                <a:latin typeface="Times New Roman" panose="02020603050405020304" pitchFamily="18" charset="0"/>
                <a:cs typeface="Times New Roman" panose="02020603050405020304" pitchFamily="18" charset="0"/>
              </a:rPr>
              <a:t>Disease</a:t>
            </a:r>
          </a:p>
          <a:p>
            <a:pPr marL="0" indent="0" algn="l" rtl="0">
              <a:buNone/>
            </a:pPr>
            <a:r>
              <a:rPr lang="en-US" dirty="0">
                <a:solidFill>
                  <a:srgbClr val="FF0000"/>
                </a:solidFill>
                <a:latin typeface="Times New Roman" panose="02020603050405020304" pitchFamily="18" charset="0"/>
                <a:cs typeface="Times New Roman" panose="02020603050405020304" pitchFamily="18" charset="0"/>
              </a:rPr>
              <a:t>Host Characteristics</a:t>
            </a:r>
          </a:p>
          <a:p>
            <a:pPr marL="0" indent="0" algn="l" rtl="0">
              <a:buNone/>
            </a:pPr>
            <a:r>
              <a:rPr lang="en-US" dirty="0" smtClean="0">
                <a:latin typeface="Times New Roman" panose="02020603050405020304" pitchFamily="18" charset="0"/>
                <a:cs typeface="Times New Roman" panose="02020603050405020304" pitchFamily="18" charset="0"/>
              </a:rPr>
              <a:t>Age ,Sex , Race , Religion,  Customs, </a:t>
            </a:r>
            <a:r>
              <a:rPr lang="en-US" dirty="0">
                <a:latin typeface="Times New Roman" panose="02020603050405020304" pitchFamily="18" charset="0"/>
                <a:cs typeface="Times New Roman" panose="02020603050405020304" pitchFamily="18" charset="0"/>
              </a:rPr>
              <a:t>Occupation Genetic profile </a:t>
            </a:r>
            <a:r>
              <a:rPr lang="en-US" dirty="0" smtClean="0">
                <a:latin typeface="Times New Roman" panose="02020603050405020304" pitchFamily="18" charset="0"/>
                <a:cs typeface="Times New Roman" panose="02020603050405020304" pitchFamily="18" charset="0"/>
              </a:rPr>
              <a:t>, Marital status, </a:t>
            </a:r>
            <a:r>
              <a:rPr lang="en-US" dirty="0">
                <a:latin typeface="Times New Roman" panose="02020603050405020304" pitchFamily="18" charset="0"/>
                <a:cs typeface="Times New Roman" panose="02020603050405020304" pitchFamily="18" charset="0"/>
              </a:rPr>
              <a:t>Family </a:t>
            </a:r>
            <a:r>
              <a:rPr lang="en-US" dirty="0" smtClean="0">
                <a:latin typeface="Times New Roman" panose="02020603050405020304" pitchFamily="18" charset="0"/>
                <a:cs typeface="Times New Roman" panose="02020603050405020304" pitchFamily="18" charset="0"/>
              </a:rPr>
              <a:t>background, </a:t>
            </a:r>
            <a:r>
              <a:rPr lang="en-US" dirty="0">
                <a:latin typeface="Times New Roman" panose="02020603050405020304" pitchFamily="18" charset="0"/>
                <a:cs typeface="Times New Roman" panose="02020603050405020304" pitchFamily="18" charset="0"/>
              </a:rPr>
              <a:t>Previous </a:t>
            </a:r>
            <a:r>
              <a:rPr lang="en-US" dirty="0" smtClean="0">
                <a:latin typeface="Times New Roman" panose="02020603050405020304" pitchFamily="18" charset="0"/>
                <a:cs typeface="Times New Roman" panose="02020603050405020304" pitchFamily="18" charset="0"/>
              </a:rPr>
              <a:t>diseases,  </a:t>
            </a:r>
            <a:r>
              <a:rPr lang="en-US" dirty="0">
                <a:latin typeface="Times New Roman" panose="02020603050405020304" pitchFamily="18" charset="0"/>
                <a:cs typeface="Times New Roman" panose="02020603050405020304" pitchFamily="18" charset="0"/>
              </a:rPr>
              <a:t>Immune </a:t>
            </a:r>
            <a:r>
              <a:rPr lang="en-US" dirty="0" smtClean="0">
                <a:latin typeface="Times New Roman" panose="02020603050405020304" pitchFamily="18" charset="0"/>
                <a:cs typeface="Times New Roman" panose="02020603050405020304" pitchFamily="18" charset="0"/>
              </a:rPr>
              <a:t>status</a:t>
            </a:r>
          </a:p>
          <a:p>
            <a:pPr marL="0" indent="0" algn="l" rtl="0">
              <a:buNone/>
            </a:pP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Types of Agents and Examples</a:t>
            </a:r>
          </a:p>
          <a:p>
            <a:pPr marL="0" indent="0" algn="l" rtl="0">
              <a:buNone/>
            </a:pPr>
            <a:r>
              <a:rPr lang="en-US" dirty="0" smtClean="0">
                <a:latin typeface="Times New Roman" panose="02020603050405020304" pitchFamily="18" charset="0"/>
                <a:cs typeface="Times New Roman" panose="02020603050405020304" pitchFamily="18" charset="0"/>
              </a:rPr>
              <a:t>Biologic </a:t>
            </a:r>
            <a:r>
              <a:rPr lang="en-US" dirty="0">
                <a:latin typeface="Times New Roman" panose="02020603050405020304" pitchFamily="18" charset="0"/>
                <a:cs typeface="Times New Roman" panose="02020603050405020304" pitchFamily="18" charset="0"/>
              </a:rPr>
              <a:t>Bacteria, viruses Chemical Poison, alcohol, smoke Physical Trauma, radiation, fire Nutritional </a:t>
            </a:r>
            <a:r>
              <a:rPr lang="en-US" dirty="0" smtClean="0">
                <a:latin typeface="Times New Roman" panose="02020603050405020304" pitchFamily="18" charset="0"/>
                <a:cs typeface="Times New Roman" panose="02020603050405020304" pitchFamily="18" charset="0"/>
              </a:rPr>
              <a:t>Lack or </a:t>
            </a:r>
            <a:r>
              <a:rPr lang="en-US" dirty="0">
                <a:latin typeface="Times New Roman" panose="02020603050405020304" pitchFamily="18" charset="0"/>
                <a:cs typeface="Times New Roman" panose="02020603050405020304" pitchFamily="18" charset="0"/>
              </a:rPr>
              <a:t>excess</a:t>
            </a:r>
          </a:p>
          <a:p>
            <a:pPr marL="0" indent="0" algn="l"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2776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l" rtl="0">
              <a:buNone/>
            </a:pP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Environmental </a:t>
            </a:r>
            <a:r>
              <a:rPr lang="en-US" dirty="0" smtClean="0">
                <a:solidFill>
                  <a:srgbClr val="FF0000"/>
                </a:solidFill>
                <a:latin typeface="Times New Roman" panose="02020603050405020304" pitchFamily="18" charset="0"/>
                <a:cs typeface="Times New Roman" panose="02020603050405020304" pitchFamily="18" charset="0"/>
              </a:rPr>
              <a:t>Factors</a:t>
            </a:r>
          </a:p>
          <a:p>
            <a:pPr marL="0" indent="0" algn="l" rtl="0">
              <a:buNone/>
            </a:pPr>
            <a:r>
              <a:rPr lang="en-US" dirty="0" smtClean="0">
                <a:latin typeface="Times New Roman" panose="02020603050405020304" pitchFamily="18" charset="0"/>
                <a:cs typeface="Times New Roman" panose="02020603050405020304" pitchFamily="18" charset="0"/>
              </a:rPr>
              <a:t>Temperature, Humidity, Altitude, </a:t>
            </a:r>
            <a:r>
              <a:rPr lang="en-US" dirty="0">
                <a:latin typeface="Times New Roman" panose="02020603050405020304" pitchFamily="18" charset="0"/>
                <a:cs typeface="Times New Roman" panose="02020603050405020304" pitchFamily="18" charset="0"/>
              </a:rPr>
              <a:t>Crowding </a:t>
            </a:r>
            <a:r>
              <a:rPr lang="en-US" dirty="0" smtClean="0">
                <a:latin typeface="Times New Roman" panose="02020603050405020304" pitchFamily="18" charset="0"/>
                <a:cs typeface="Times New Roman" panose="02020603050405020304" pitchFamily="18" charset="0"/>
              </a:rPr>
              <a:t>Housing, Neighborhood, Water, Milk, </a:t>
            </a:r>
            <a:r>
              <a:rPr lang="en-US" dirty="0">
                <a:latin typeface="Times New Roman" panose="02020603050405020304" pitchFamily="18" charset="0"/>
                <a:cs typeface="Times New Roman" panose="02020603050405020304" pitchFamily="18" charset="0"/>
              </a:rPr>
              <a:t>Food </a:t>
            </a:r>
            <a:r>
              <a:rPr lang="en-US" dirty="0" smtClean="0">
                <a:latin typeface="Times New Roman" panose="02020603050405020304" pitchFamily="18" charset="0"/>
                <a:cs typeface="Times New Roman" panose="02020603050405020304" pitchFamily="18" charset="0"/>
              </a:rPr>
              <a:t>Radiation, </a:t>
            </a:r>
            <a:r>
              <a:rPr lang="en-US" dirty="0">
                <a:latin typeface="Times New Roman" panose="02020603050405020304" pitchFamily="18" charset="0"/>
                <a:cs typeface="Times New Roman" panose="02020603050405020304" pitchFamily="18" charset="0"/>
              </a:rPr>
              <a:t>Air </a:t>
            </a:r>
            <a:r>
              <a:rPr lang="en-US" dirty="0" smtClean="0">
                <a:latin typeface="Times New Roman" panose="02020603050405020304" pitchFamily="18" charset="0"/>
                <a:cs typeface="Times New Roman" panose="02020603050405020304" pitchFamily="18" charset="0"/>
              </a:rPr>
              <a:t>pollution, </a:t>
            </a:r>
            <a:r>
              <a:rPr lang="en-US" dirty="0">
                <a:latin typeface="Times New Roman" panose="02020603050405020304" pitchFamily="18" charset="0"/>
                <a:cs typeface="Times New Roman" panose="02020603050405020304" pitchFamily="18" charset="0"/>
              </a:rPr>
              <a:t>Noise</a:t>
            </a:r>
          </a:p>
          <a:p>
            <a:pPr marL="0" indent="0" algn="l" rtl="0">
              <a:buNone/>
            </a:pPr>
            <a:endParaRPr lang="en-US" dirty="0">
              <a:latin typeface="Times New Roman" panose="02020603050405020304" pitchFamily="18" charset="0"/>
              <a:cs typeface="Times New Roman" panose="02020603050405020304" pitchFamily="18" charset="0"/>
            </a:endParaRPr>
          </a:p>
          <a:p>
            <a:pPr marL="0" indent="0" algn="l" rtl="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309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53975"/>
            <a:ext cx="8229600" cy="1143000"/>
          </a:xfrm>
        </p:spPr>
        <p:txBody>
          <a:bodyPr rtlCol="1">
            <a:normAutofit/>
          </a:bodyPr>
          <a:lstStyle/>
          <a:p>
            <a:pPr eaLnBrk="1" fontAlgn="auto" hangingPunct="1">
              <a:spcAft>
                <a:spcPts val="0"/>
              </a:spcAft>
              <a:defRPr/>
            </a:pPr>
            <a:r>
              <a:rPr lang="en-US" b="1" dirty="0" smtClean="0">
                <a:solidFill>
                  <a:srgbClr val="FF0000"/>
                </a:solidFill>
              </a:rPr>
              <a:t>Quiz </a:t>
            </a:r>
            <a:endParaRPr lang="ar-IQ" b="1" dirty="0">
              <a:solidFill>
                <a:srgbClr val="FF0000"/>
              </a:solidFill>
            </a:endParaRPr>
          </a:p>
        </p:txBody>
      </p:sp>
      <p:sp>
        <p:nvSpPr>
          <p:cNvPr id="96259" name="عنصر نائب للمحتوى 2"/>
          <p:cNvSpPr>
            <a:spLocks noGrp="1"/>
          </p:cNvSpPr>
          <p:nvPr>
            <p:ph idx="1"/>
          </p:nvPr>
        </p:nvSpPr>
        <p:spPr>
          <a:xfrm>
            <a:off x="611188" y="1196975"/>
            <a:ext cx="8323262" cy="4800600"/>
          </a:xfrm>
        </p:spPr>
        <p:txBody>
          <a:bodyPr/>
          <a:lstStyle/>
          <a:p>
            <a:pPr algn="just" rtl="0" eaLnBrk="1" hangingPunct="1">
              <a:buFont typeface="Wingdings 2" panose="05020102010507070707" pitchFamily="18" charset="2"/>
              <a:buNone/>
            </a:pPr>
            <a:r>
              <a:rPr lang="en-US" altLang="en-US" sz="2800" dirty="0" smtClean="0">
                <a:solidFill>
                  <a:srgbClr val="FF0000"/>
                </a:solidFill>
                <a:latin typeface="Times New Roman" panose="02020603050405020304" pitchFamily="18" charset="0"/>
                <a:cs typeface="Times New Roman" panose="02020603050405020304" pitchFamily="18" charset="0"/>
              </a:rPr>
              <a:t>1- Define epidemiology.</a:t>
            </a:r>
          </a:p>
          <a:p>
            <a:pPr algn="just" rtl="0" eaLnBrk="1" hangingPunct="1">
              <a:buFont typeface="Wingdings 2" panose="05020102010507070707" pitchFamily="18" charset="2"/>
              <a:buNone/>
            </a:pPr>
            <a:r>
              <a:rPr lang="en-US" altLang="en-US" sz="2800" dirty="0" smtClean="0">
                <a:solidFill>
                  <a:srgbClr val="FF0000"/>
                </a:solidFill>
                <a:latin typeface="Times New Roman" panose="02020603050405020304" pitchFamily="18" charset="0"/>
                <a:cs typeface="Times New Roman" panose="02020603050405020304" pitchFamily="18" charset="0"/>
              </a:rPr>
              <a:t>2- What are the objectives of epidemiology</a:t>
            </a:r>
          </a:p>
          <a:p>
            <a:pPr algn="just" rtl="0" eaLnBrk="1" hangingPunct="1">
              <a:buFont typeface="Wingdings 2" panose="05020102010507070707" pitchFamily="18" charset="2"/>
              <a:buNone/>
            </a:pPr>
            <a:r>
              <a:rPr lang="en-US" altLang="en-US" sz="2800" dirty="0" smtClean="0">
                <a:solidFill>
                  <a:srgbClr val="FF0000"/>
                </a:solidFill>
                <a:latin typeface="Times New Roman" panose="02020603050405020304" pitchFamily="18" charset="0"/>
                <a:cs typeface="Times New Roman" panose="02020603050405020304" pitchFamily="18" charset="0"/>
              </a:rPr>
              <a:t>3-Enumerate the sources of epidemiological information</a:t>
            </a:r>
          </a:p>
          <a:p>
            <a:pPr algn="just" rtl="0" eaLnBrk="1" hangingPunct="1">
              <a:buNone/>
            </a:pPr>
            <a:r>
              <a:rPr lang="en-US" altLang="en-US" sz="2800" dirty="0" smtClean="0">
                <a:solidFill>
                  <a:srgbClr val="FF0000"/>
                </a:solidFill>
                <a:latin typeface="Times New Roman" panose="02020603050405020304" pitchFamily="18" charset="0"/>
                <a:cs typeface="Times New Roman" panose="02020603050405020304" pitchFamily="18" charset="0"/>
              </a:rPr>
              <a:t>4- </a:t>
            </a:r>
            <a:r>
              <a:rPr lang="en-US" altLang="en-US" sz="2800" dirty="0">
                <a:solidFill>
                  <a:srgbClr val="FF0000"/>
                </a:solidFill>
                <a:latin typeface="Times New Roman" panose="02020603050405020304" pitchFamily="18" charset="0"/>
                <a:cs typeface="Times New Roman" panose="02020603050405020304" pitchFamily="18" charset="0"/>
              </a:rPr>
              <a:t>Enumerate </a:t>
            </a:r>
            <a:r>
              <a:rPr lang="en-US" altLang="en-US" sz="2800" dirty="0" smtClean="0">
                <a:solidFill>
                  <a:srgbClr val="FF0000"/>
                </a:solidFill>
                <a:latin typeface="Times New Roman" panose="02020603050405020304" pitchFamily="18" charset="0"/>
                <a:cs typeface="Times New Roman" panose="02020603050405020304" pitchFamily="18" charset="0"/>
              </a:rPr>
              <a:t>Biological criteria ( Koch's Postulates</a:t>
            </a:r>
            <a:r>
              <a:rPr lang="en-US" altLang="en-US" sz="2800" dirty="0">
                <a:solidFill>
                  <a:srgbClr val="FF0000"/>
                </a:solidFill>
                <a:latin typeface="Times New Roman" panose="02020603050405020304" pitchFamily="18" charset="0"/>
                <a:cs typeface="Times New Roman" panose="02020603050405020304" pitchFamily="18" charset="0"/>
              </a:rPr>
              <a:t>) Considerations for causation .</a:t>
            </a:r>
            <a:endParaRPr lang="en-US" altLang="en-US" sz="2800" dirty="0" smtClean="0">
              <a:solidFill>
                <a:srgbClr val="FF0000"/>
              </a:solidFill>
              <a:latin typeface="Times New Roman" panose="02020603050405020304" pitchFamily="18" charset="0"/>
              <a:cs typeface="Times New Roman" panose="02020603050405020304" pitchFamily="18" charset="0"/>
            </a:endParaRPr>
          </a:p>
          <a:p>
            <a:pPr algn="l" rtl="0" eaLnBrk="1" hangingPunct="1">
              <a:buNone/>
            </a:pPr>
            <a:r>
              <a:rPr lang="en-US" altLang="en-US" sz="2800" dirty="0">
                <a:solidFill>
                  <a:srgbClr val="FF0000"/>
                </a:solidFill>
                <a:latin typeface="Times New Roman" panose="02020603050405020304" pitchFamily="18" charset="0"/>
                <a:cs typeface="Times New Roman" panose="02020603050405020304" pitchFamily="18" charset="0"/>
              </a:rPr>
              <a:t>5- Enumerate Epidemiological  </a:t>
            </a:r>
            <a:r>
              <a:rPr lang="en-US" altLang="en-US" sz="2800" dirty="0" smtClean="0">
                <a:solidFill>
                  <a:srgbClr val="FF0000"/>
                </a:solidFill>
                <a:latin typeface="Times New Roman" panose="02020603050405020304" pitchFamily="18" charset="0"/>
                <a:cs typeface="Times New Roman" panose="02020603050405020304" pitchFamily="18" charset="0"/>
              </a:rPr>
              <a:t>criteria(Bradford Hill criteria) Considerations for causation </a:t>
            </a:r>
          </a:p>
          <a:p>
            <a:pPr algn="just" rtl="0" eaLnBrk="1" hangingPunct="1">
              <a:buFont typeface="Wingdings 2" panose="05020102010507070707" pitchFamily="18" charset="2"/>
              <a:buNone/>
            </a:pPr>
            <a:r>
              <a:rPr lang="en-US" altLang="en-US" sz="2800" dirty="0" smtClean="0">
                <a:solidFill>
                  <a:srgbClr val="FF0000"/>
                </a:solidFill>
                <a:latin typeface="Times New Roman" panose="02020603050405020304" pitchFamily="18" charset="0"/>
                <a:cs typeface="Times New Roman" panose="02020603050405020304" pitchFamily="18" charset="0"/>
              </a:rPr>
              <a:t>6- Write short notes about the epidemiological triangle regarding covid-19. </a:t>
            </a:r>
          </a:p>
          <a:p>
            <a:pPr algn="just" rtl="0" eaLnBrk="1" hangingPunct="1">
              <a:buNone/>
            </a:pPr>
            <a:r>
              <a:rPr lang="en-US" sz="2800" dirty="0" smtClean="0">
                <a:solidFill>
                  <a:srgbClr val="FF0000"/>
                </a:solidFill>
                <a:ea typeface="Trebuchet MS" panose="020B0603020202020204" pitchFamily="34" charset="0"/>
                <a:cs typeface="Trebuchet MS" panose="020B0603020202020204" pitchFamily="34" charset="0"/>
              </a:rPr>
              <a:t>7- Enumerate the Key</a:t>
            </a:r>
            <a:r>
              <a:rPr lang="en-US" sz="2800" spc="85" dirty="0" smtClean="0">
                <a:solidFill>
                  <a:srgbClr val="FF0000"/>
                </a:solidFill>
                <a:ea typeface="Trebuchet MS" panose="020B0603020202020204" pitchFamily="34" charset="0"/>
                <a:cs typeface="Trebuchet MS" panose="020B0603020202020204" pitchFamily="34" charset="0"/>
              </a:rPr>
              <a:t> </a:t>
            </a:r>
            <a:r>
              <a:rPr lang="en-US" sz="2800" dirty="0">
                <a:solidFill>
                  <a:srgbClr val="FF0000"/>
                </a:solidFill>
                <a:ea typeface="Trebuchet MS" panose="020B0603020202020204" pitchFamily="34" charset="0"/>
                <a:cs typeface="Trebuchet MS" panose="020B0603020202020204" pitchFamily="34" charset="0"/>
              </a:rPr>
              <a:t>Characteristics</a:t>
            </a:r>
            <a:r>
              <a:rPr lang="en-US" sz="2800" spc="85" dirty="0">
                <a:solidFill>
                  <a:srgbClr val="FF0000"/>
                </a:solidFill>
                <a:ea typeface="Trebuchet MS" panose="020B0603020202020204" pitchFamily="34" charset="0"/>
                <a:cs typeface="Trebuchet MS" panose="020B0603020202020204" pitchFamily="34" charset="0"/>
              </a:rPr>
              <a:t> </a:t>
            </a:r>
            <a:r>
              <a:rPr lang="en-US" sz="2800" dirty="0">
                <a:solidFill>
                  <a:srgbClr val="FF0000"/>
                </a:solidFill>
                <a:ea typeface="Trebuchet MS" panose="020B0603020202020204" pitchFamily="34" charset="0"/>
                <a:cs typeface="Trebuchet MS" panose="020B0603020202020204" pitchFamily="34" charset="0"/>
              </a:rPr>
              <a:t>of</a:t>
            </a:r>
            <a:r>
              <a:rPr lang="en-US" sz="2800" spc="85" dirty="0">
                <a:solidFill>
                  <a:srgbClr val="FF0000"/>
                </a:solidFill>
                <a:ea typeface="Trebuchet MS" panose="020B0603020202020204" pitchFamily="34" charset="0"/>
                <a:cs typeface="Trebuchet MS" panose="020B0603020202020204" pitchFamily="34" charset="0"/>
              </a:rPr>
              <a:t> </a:t>
            </a:r>
            <a:r>
              <a:rPr lang="en-US" sz="2800" dirty="0">
                <a:solidFill>
                  <a:srgbClr val="FF0000"/>
                </a:solidFill>
                <a:ea typeface="Trebuchet MS" panose="020B0603020202020204" pitchFamily="34" charset="0"/>
                <a:cs typeface="Trebuchet MS" panose="020B0603020202020204" pitchFamily="34" charset="0"/>
              </a:rPr>
              <a:t>Causes</a:t>
            </a:r>
          </a:p>
          <a:p>
            <a:pPr algn="just" rtl="0" eaLnBrk="1" hangingPunct="1">
              <a:buFont typeface="Wingdings 2" panose="05020102010507070707" pitchFamily="18" charset="2"/>
              <a:buNone/>
            </a:pPr>
            <a:endParaRPr lang="ar-IQ" altLang="en-US" sz="28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6816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03237"/>
            <a:ext cx="8229600" cy="4525963"/>
          </a:xfrm>
        </p:spPr>
        <p:txBody>
          <a:bodyPr/>
          <a:lstStyle/>
          <a:p>
            <a:pPr marL="0" indent="0" algn="just" rtl="0">
              <a:buNone/>
            </a:pPr>
            <a:r>
              <a:rPr lang="en-US" altLang="en-US" dirty="0">
                <a:solidFill>
                  <a:srgbClr val="FF0000"/>
                </a:solidFill>
                <a:latin typeface="Times New Roman" panose="02020603050405020304" pitchFamily="18" charset="0"/>
                <a:cs typeface="Times New Roman" panose="02020603050405020304" pitchFamily="18" charset="0"/>
              </a:rPr>
              <a:t>What does epidemiology mean ?</a:t>
            </a:r>
          </a:p>
          <a:p>
            <a:pPr marL="0" indent="0"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term epidemiology is derived from the Greek words epi, which means “on or upon”; demos, which means “the common people”; and logy, which means “study</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Putting these pieces together yields the following definition of epidemiology: “the study of that which falls upon the common people.” </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954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4525963"/>
          </a:xfrm>
        </p:spPr>
        <p:txBody>
          <a:bodyPr/>
          <a:lstStyle/>
          <a:p>
            <a:pPr marL="0" indent="0" algn="ctr">
              <a:buNone/>
            </a:pPr>
            <a:endParaRPr lang="en-US" sz="6600" dirty="0" smtClean="0">
              <a:solidFill>
                <a:srgbClr val="0070C0"/>
              </a:solidFill>
            </a:endParaRPr>
          </a:p>
          <a:p>
            <a:pPr marL="0" indent="0" algn="ctr">
              <a:buNone/>
            </a:pPr>
            <a:r>
              <a:rPr lang="en-US" sz="6600" dirty="0" smtClean="0">
                <a:solidFill>
                  <a:srgbClr val="0070C0"/>
                </a:solidFill>
              </a:rPr>
              <a:t>Thank you</a:t>
            </a:r>
            <a:endParaRPr lang="en-US" sz="6600" dirty="0">
              <a:solidFill>
                <a:srgbClr val="0070C0"/>
              </a:solidFill>
            </a:endParaRPr>
          </a:p>
        </p:txBody>
      </p:sp>
      <p:sp>
        <p:nvSpPr>
          <p:cNvPr id="2" name="Rectangle 1"/>
          <p:cNvSpPr/>
          <p:nvPr/>
        </p:nvSpPr>
        <p:spPr>
          <a:xfrm>
            <a:off x="456487" y="3842464"/>
            <a:ext cx="8003945" cy="830997"/>
          </a:xfrm>
          <a:prstGeom prst="rect">
            <a:avLst/>
          </a:prstGeom>
        </p:spPr>
        <p:txBody>
          <a:bodyPr wrap="square">
            <a:spAutoFit/>
          </a:bodyPr>
          <a:lstStyle/>
          <a:p>
            <a:pPr marL="285750" indent="-285750">
              <a:buFont typeface="Arial" panose="020B0604020202020204" pitchFamily="34" charset="0"/>
              <a:buChar char="•"/>
            </a:pPr>
            <a:r>
              <a:rPr lang="en-US" sz="1600" dirty="0" err="1" smtClean="0"/>
              <a:t>Gordis</a:t>
            </a:r>
            <a:r>
              <a:rPr lang="en-US" sz="1600" dirty="0" smtClean="0"/>
              <a:t> </a:t>
            </a:r>
            <a:r>
              <a:rPr lang="en-US" sz="1600" dirty="0"/>
              <a:t>L. Epidemiology. 5th Edition.  Philadelphia</a:t>
            </a:r>
            <a:r>
              <a:rPr lang="en-US" sz="1600" dirty="0" smtClean="0"/>
              <a:t>,</a:t>
            </a:r>
            <a:r>
              <a:rPr lang="ar-IQ" sz="1600" dirty="0" smtClean="0"/>
              <a:t> </a:t>
            </a:r>
            <a:r>
              <a:rPr lang="en-US" sz="1600" dirty="0" smtClean="0"/>
              <a:t>Elsevier  </a:t>
            </a:r>
            <a:r>
              <a:rPr lang="en-US" sz="1600" dirty="0"/>
              <a:t>Saunders .  2014</a:t>
            </a:r>
          </a:p>
          <a:p>
            <a:pPr marL="285750" indent="-285750">
              <a:buFont typeface="Arial" panose="020B0604020202020204" pitchFamily="34" charset="0"/>
              <a:buChar char="•"/>
            </a:pPr>
            <a:r>
              <a:rPr lang="en-US" sz="1600" dirty="0"/>
              <a:t>Ann </a:t>
            </a:r>
            <a:r>
              <a:rPr lang="en-US" sz="1600" dirty="0" err="1"/>
              <a:t>Aschengrau</a:t>
            </a:r>
            <a:r>
              <a:rPr lang="en-US" sz="1600" dirty="0"/>
              <a:t> and George R. </a:t>
            </a:r>
            <a:r>
              <a:rPr lang="en-US" sz="1600" dirty="0" err="1"/>
              <a:t>Seage</a:t>
            </a:r>
            <a:r>
              <a:rPr lang="en-US" sz="1600" dirty="0"/>
              <a:t> III. Essentials of epidemiology in public health, </a:t>
            </a:r>
            <a:r>
              <a:rPr lang="ar-IQ" sz="1600" dirty="0" smtClean="0"/>
              <a:t>        </a:t>
            </a:r>
            <a:r>
              <a:rPr lang="en-US" sz="1600" dirty="0" smtClean="0"/>
              <a:t>4th </a:t>
            </a:r>
            <a:r>
              <a:rPr lang="en-US" sz="1600" dirty="0"/>
              <a:t>edition. </a:t>
            </a:r>
            <a:r>
              <a:rPr lang="en-US" sz="1600" dirty="0" smtClean="0"/>
              <a:t> </a:t>
            </a:r>
            <a:r>
              <a:rPr lang="en-US" sz="1600" dirty="0"/>
              <a:t>United States of America,  Jones &amp; Bartlett Learning 2020</a:t>
            </a:r>
          </a:p>
        </p:txBody>
      </p:sp>
    </p:spTree>
    <p:extLst>
      <p:ext uri="{BB962C8B-B14F-4D97-AF65-F5344CB8AC3E}">
        <p14:creationId xmlns:p14="http://schemas.microsoft.com/office/powerpoint/2010/main" val="1422881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288" y="188913"/>
            <a:ext cx="8569325" cy="6552455"/>
          </a:xfrm>
        </p:spPr>
        <p:txBody>
          <a:bodyPr rtlCol="1">
            <a:noAutofit/>
          </a:bodyPr>
          <a:lstStyle/>
          <a:p>
            <a:pPr marL="0" indent="0" algn="just" rtl="0">
              <a:buFont typeface="Arial" panose="020B0604020202020204" pitchFamily="34" charset="0"/>
              <a:buNone/>
              <a:defRPr/>
            </a:pPr>
            <a:r>
              <a:rPr lang="en-US" sz="40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Epidemiology is defined as </a:t>
            </a:r>
            <a:r>
              <a:rPr lang="en-US" sz="4800" dirty="0" smtClean="0">
                <a:latin typeface="Times New Roman" pitchFamily="18" charset="0"/>
                <a:cs typeface="Times New Roman" pitchFamily="18" charset="0"/>
              </a:rPr>
              <a:t>:</a:t>
            </a:r>
          </a:p>
          <a:p>
            <a:pPr marL="0" indent="0" algn="just" rtl="0">
              <a:buFont typeface="Arial" panose="020B0604020202020204" pitchFamily="34" charset="0"/>
              <a:buNone/>
              <a:defRPr/>
            </a:pPr>
            <a:r>
              <a:rPr lang="en-US" sz="4800" dirty="0" smtClean="0"/>
              <a:t> </a:t>
            </a:r>
            <a:r>
              <a:rPr lang="en-US" sz="4800" i="1" dirty="0" smtClean="0">
                <a:solidFill>
                  <a:srgbClr val="6600FF"/>
                </a:solidFill>
                <a:latin typeface="Arial" charset="0"/>
              </a:rPr>
              <a:t>“</a:t>
            </a:r>
            <a:r>
              <a:rPr lang="en-US" i="1" dirty="0" smtClean="0">
                <a:solidFill>
                  <a:srgbClr val="6600FF"/>
                </a:solidFill>
                <a:latin typeface="Arial" charset="0"/>
                <a:cs typeface="+mj-cs"/>
              </a:rPr>
              <a:t>The </a:t>
            </a:r>
            <a:r>
              <a:rPr lang="en-US" b="1" i="1" dirty="0" smtClean="0">
                <a:solidFill>
                  <a:srgbClr val="6600FF"/>
                </a:solidFill>
                <a:latin typeface="Arial" charset="0"/>
                <a:cs typeface="+mj-cs"/>
              </a:rPr>
              <a:t>study </a:t>
            </a:r>
            <a:r>
              <a:rPr lang="en-US" i="1" dirty="0" smtClean="0">
                <a:solidFill>
                  <a:srgbClr val="6600FF"/>
                </a:solidFill>
                <a:latin typeface="Arial" charset="0"/>
                <a:cs typeface="+mj-cs"/>
              </a:rPr>
              <a:t>of the </a:t>
            </a:r>
            <a:r>
              <a:rPr lang="en-US" b="1" i="1" u="sng" dirty="0" smtClean="0">
                <a:solidFill>
                  <a:srgbClr val="FF0000"/>
                </a:solidFill>
                <a:latin typeface="Times New Roman" pitchFamily="18" charset="0"/>
                <a:cs typeface="Times New Roman" pitchFamily="18" charset="0"/>
              </a:rPr>
              <a:t>frequency</a:t>
            </a:r>
            <a:r>
              <a:rPr lang="en-US" i="1" dirty="0" smtClean="0">
                <a:solidFill>
                  <a:srgbClr val="6600FF"/>
                </a:solidFill>
                <a:latin typeface="Arial" charset="0"/>
                <a:cs typeface="+mj-cs"/>
              </a:rPr>
              <a:t> , </a:t>
            </a:r>
            <a:r>
              <a:rPr lang="en-US" b="1" i="1" u="sng" dirty="0" smtClean="0">
                <a:solidFill>
                  <a:srgbClr val="FF0000"/>
                </a:solidFill>
                <a:latin typeface="Arial" charset="0"/>
                <a:cs typeface="+mj-cs"/>
              </a:rPr>
              <a:t>distribution </a:t>
            </a:r>
            <a:r>
              <a:rPr lang="en-US" i="1" dirty="0" smtClean="0">
                <a:solidFill>
                  <a:srgbClr val="6600FF"/>
                </a:solidFill>
                <a:latin typeface="Arial" charset="0"/>
                <a:cs typeface="+mj-cs"/>
              </a:rPr>
              <a:t>and </a:t>
            </a:r>
            <a:r>
              <a:rPr lang="en-US" b="1" i="1" u="sng" dirty="0" smtClean="0">
                <a:solidFill>
                  <a:srgbClr val="FF0000"/>
                </a:solidFill>
                <a:latin typeface="Arial" charset="0"/>
                <a:cs typeface="+mj-cs"/>
              </a:rPr>
              <a:t>determinants</a:t>
            </a:r>
            <a:r>
              <a:rPr lang="en-US" i="1" dirty="0" smtClean="0">
                <a:solidFill>
                  <a:srgbClr val="6600FF"/>
                </a:solidFill>
                <a:latin typeface="Arial" charset="0"/>
                <a:cs typeface="+mj-cs"/>
              </a:rPr>
              <a:t> of </a:t>
            </a:r>
            <a:r>
              <a:rPr lang="en-US" b="1" i="1" u="sng" dirty="0" smtClean="0">
                <a:solidFill>
                  <a:srgbClr val="FF0000"/>
                </a:solidFill>
                <a:latin typeface="Arial" charset="0"/>
                <a:cs typeface="+mj-cs"/>
              </a:rPr>
              <a:t>health-related states</a:t>
            </a:r>
            <a:r>
              <a:rPr lang="en-US" i="1" dirty="0" smtClean="0">
                <a:solidFill>
                  <a:srgbClr val="6600FF"/>
                </a:solidFill>
                <a:latin typeface="Arial" charset="0"/>
                <a:cs typeface="+mj-cs"/>
              </a:rPr>
              <a:t> or </a:t>
            </a:r>
            <a:r>
              <a:rPr lang="en-US" b="1" i="1" u="sng" dirty="0" smtClean="0">
                <a:solidFill>
                  <a:srgbClr val="FF0000"/>
                </a:solidFill>
                <a:latin typeface="Arial" charset="0"/>
                <a:cs typeface="+mj-cs"/>
              </a:rPr>
              <a:t>events</a:t>
            </a:r>
            <a:r>
              <a:rPr lang="en-US" i="1" dirty="0" smtClean="0">
                <a:solidFill>
                  <a:srgbClr val="6600FF"/>
                </a:solidFill>
                <a:latin typeface="Arial" charset="0"/>
                <a:cs typeface="+mj-cs"/>
              </a:rPr>
              <a:t> in the </a:t>
            </a:r>
            <a:r>
              <a:rPr lang="en-US" i="1" dirty="0" smtClean="0">
                <a:latin typeface="Arial" charset="0"/>
                <a:cs typeface="+mj-cs"/>
              </a:rPr>
              <a:t>specified populations</a:t>
            </a:r>
            <a:r>
              <a:rPr lang="en-US" i="1" dirty="0" smtClean="0">
                <a:solidFill>
                  <a:srgbClr val="6600FF"/>
                </a:solidFill>
                <a:latin typeface="Arial" charset="0"/>
                <a:cs typeface="+mj-cs"/>
              </a:rPr>
              <a:t>, and the </a:t>
            </a:r>
            <a:r>
              <a:rPr lang="en-US" i="1" dirty="0" smtClean="0">
                <a:solidFill>
                  <a:srgbClr val="FF0000"/>
                </a:solidFill>
                <a:latin typeface="Arial" charset="0"/>
                <a:cs typeface="+mj-cs"/>
              </a:rPr>
              <a:t>application</a:t>
            </a:r>
            <a:r>
              <a:rPr lang="en-US" i="1" dirty="0" smtClean="0">
                <a:solidFill>
                  <a:srgbClr val="6600FF"/>
                </a:solidFill>
                <a:latin typeface="Arial" charset="0"/>
                <a:cs typeface="+mj-cs"/>
              </a:rPr>
              <a:t> of this </a:t>
            </a:r>
            <a:r>
              <a:rPr lang="en-US" i="1" dirty="0" smtClean="0">
                <a:solidFill>
                  <a:srgbClr val="6600CC"/>
                </a:solidFill>
                <a:latin typeface="Arial" charset="0"/>
                <a:cs typeface="+mj-cs"/>
              </a:rPr>
              <a:t>study to the</a:t>
            </a:r>
            <a:r>
              <a:rPr lang="en-US" i="1" dirty="0" smtClean="0">
                <a:solidFill>
                  <a:srgbClr val="0000FF"/>
                </a:solidFill>
                <a:latin typeface="Arial" charset="0"/>
                <a:cs typeface="+mj-cs"/>
              </a:rPr>
              <a:t> </a:t>
            </a:r>
            <a:r>
              <a:rPr lang="en-US" b="1" i="1" u="sng" dirty="0" smtClean="0">
                <a:solidFill>
                  <a:srgbClr val="FF0000"/>
                </a:solidFill>
                <a:latin typeface="Arial" charset="0"/>
                <a:cs typeface="+mj-cs"/>
              </a:rPr>
              <a:t>control</a:t>
            </a:r>
            <a:r>
              <a:rPr lang="en-US" b="1" i="1" dirty="0" smtClean="0">
                <a:solidFill>
                  <a:srgbClr val="FF0000"/>
                </a:solidFill>
                <a:latin typeface="Arial" charset="0"/>
                <a:cs typeface="+mj-cs"/>
              </a:rPr>
              <a:t> </a:t>
            </a:r>
            <a:r>
              <a:rPr lang="en-US" i="1" dirty="0" smtClean="0">
                <a:solidFill>
                  <a:srgbClr val="6600CC"/>
                </a:solidFill>
                <a:latin typeface="Arial" charset="0"/>
                <a:cs typeface="+mj-cs"/>
              </a:rPr>
              <a:t>of</a:t>
            </a:r>
            <a:r>
              <a:rPr lang="en-US" b="1" i="1" dirty="0" smtClean="0">
                <a:solidFill>
                  <a:srgbClr val="FF0000"/>
                </a:solidFill>
                <a:latin typeface="Arial" charset="0"/>
                <a:cs typeface="+mj-cs"/>
              </a:rPr>
              <a:t> </a:t>
            </a:r>
            <a:r>
              <a:rPr lang="en-US" b="1" i="1" u="sng" dirty="0" smtClean="0">
                <a:solidFill>
                  <a:srgbClr val="FF0000"/>
                </a:solidFill>
                <a:latin typeface="Arial" charset="0"/>
                <a:cs typeface="+mj-cs"/>
              </a:rPr>
              <a:t>health problems</a:t>
            </a:r>
            <a:r>
              <a:rPr lang="en-US" i="1" dirty="0" smtClean="0">
                <a:solidFill>
                  <a:srgbClr val="6600FF"/>
                </a:solidFill>
                <a:latin typeface="Arial" charset="0"/>
                <a:cs typeface="+mj-cs"/>
              </a:rPr>
              <a:t>.”</a:t>
            </a:r>
          </a:p>
          <a:p>
            <a:pPr marL="0" indent="0" rtl="0" eaLnBrk="1" fontAlgn="auto" hangingPunct="1">
              <a:spcAft>
                <a:spcPts val="0"/>
              </a:spcAft>
              <a:buFont typeface="Arial" panose="020B0604020202020204" pitchFamily="34" charset="0"/>
              <a:buNone/>
              <a:defRPr/>
            </a:pPr>
            <a:r>
              <a:rPr lang="en-US" dirty="0" smtClean="0">
                <a:latin typeface="Times New Roman" pitchFamily="18" charset="0"/>
                <a:cs typeface="Times New Roman" pitchFamily="18" charset="0"/>
              </a:rPr>
              <a:t> </a:t>
            </a:r>
            <a:r>
              <a:rPr lang="en-US" i="1" dirty="0"/>
              <a:t>—John M Last</a:t>
            </a:r>
            <a:endParaRPr lang="en-US" dirty="0" smtClean="0">
              <a:latin typeface="Times New Roman" pitchFamily="18" charset="0"/>
              <a:cs typeface="Times New Roman" pitchFamily="18" charset="0"/>
            </a:endParaRPr>
          </a:p>
          <a:p>
            <a:pPr marL="82296" indent="0" algn="just" rtl="0" eaLnBrk="1" fontAlgn="auto" hangingPunct="1">
              <a:spcAft>
                <a:spcPts val="0"/>
              </a:spcAft>
              <a:buFont typeface="Arial" panose="020B0604020202020204" pitchFamily="34" charset="0"/>
              <a:buNone/>
              <a:defRPr/>
            </a:pPr>
            <a:endParaRPr lang="ar-IQ" dirty="0">
              <a:latin typeface="Times New Roman" pitchFamily="18" charset="0"/>
              <a:cs typeface="Times New Roman" pitchFamily="18" charset="0"/>
            </a:endParaRPr>
          </a:p>
        </p:txBody>
      </p:sp>
    </p:spTree>
  </p:cSld>
  <p:clrMapOvr>
    <a:masterClrMapping/>
  </p:clrMapOvr>
  <p:transition spd="slow" advTm="3767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8568952" cy="4525963"/>
          </a:xfrm>
        </p:spPr>
        <p:txBody>
          <a:bodyPr/>
          <a:lstStyle/>
          <a:p>
            <a:pPr marL="0" indent="0" algn="l" rtl="0">
              <a:buNone/>
            </a:pPr>
            <a:r>
              <a:rPr lang="en-US" sz="3600" dirty="0" smtClean="0">
                <a:solidFill>
                  <a:srgbClr val="FF0000"/>
                </a:solidFill>
                <a:latin typeface="Times New Roman" panose="02020603050405020304" pitchFamily="18" charset="0"/>
                <a:cs typeface="Times New Roman" panose="02020603050405020304" pitchFamily="18" charset="0"/>
              </a:rPr>
              <a:t>The  </a:t>
            </a:r>
            <a:r>
              <a:rPr lang="en-US" sz="3600" dirty="0">
                <a:solidFill>
                  <a:srgbClr val="FF0000"/>
                </a:solidFill>
                <a:latin typeface="Times New Roman" panose="02020603050405020304" pitchFamily="18" charset="0"/>
                <a:cs typeface="Times New Roman" panose="02020603050405020304" pitchFamily="18" charset="0"/>
              </a:rPr>
              <a:t>definition of epidemiology has five key words or phrases:</a:t>
            </a:r>
          </a:p>
          <a:p>
            <a:pPr marL="0" indent="0" algn="l" rtl="0">
              <a:buNone/>
            </a:pPr>
            <a:r>
              <a:rPr lang="en-US" sz="3600" dirty="0" smtClean="0">
                <a:latin typeface="Times New Roman" panose="02020603050405020304" pitchFamily="18" charset="0"/>
                <a:cs typeface="Times New Roman" panose="02020603050405020304" pitchFamily="18" charset="0"/>
              </a:rPr>
              <a:t>(1)population</a:t>
            </a:r>
            <a:r>
              <a:rPr lang="en-US" sz="3600" dirty="0">
                <a:latin typeface="Times New Roman" panose="02020603050405020304" pitchFamily="18" charset="0"/>
                <a:cs typeface="Times New Roman" panose="02020603050405020304" pitchFamily="18" charset="0"/>
              </a:rPr>
              <a:t>, (2) disease frequency, (3) disease distribution, (4) disease determinants, and (5) disease control</a:t>
            </a:r>
          </a:p>
        </p:txBody>
      </p:sp>
    </p:spTree>
    <p:extLst>
      <p:ext uri="{BB962C8B-B14F-4D97-AF65-F5344CB8AC3E}">
        <p14:creationId xmlns:p14="http://schemas.microsoft.com/office/powerpoint/2010/main" val="2014942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lstStyle/>
          <a:p>
            <a:pPr algn="just" rtl="0"/>
            <a:r>
              <a:rPr lang="en-US" b="1" dirty="0" smtClean="0">
                <a:latin typeface="Times New Roman" panose="02020603050405020304" pitchFamily="18" charset="0"/>
                <a:cs typeface="Times New Roman" panose="02020603050405020304" pitchFamily="18" charset="0"/>
              </a:rPr>
              <a:t>Population</a:t>
            </a:r>
            <a:r>
              <a:rPr lang="en-US" b="1"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refers to a group of people with a common characteristic, such as place of residence, gender, age, or use of certain medical services</a:t>
            </a:r>
            <a:r>
              <a:rPr lang="en-US" dirty="0" smtClean="0">
                <a:latin typeface="Times New Roman" panose="02020603050405020304" pitchFamily="18" charset="0"/>
                <a:cs typeface="Times New Roman" panose="02020603050405020304" pitchFamily="18" charset="0"/>
              </a:rPr>
              <a:t>.</a:t>
            </a:r>
          </a:p>
          <a:p>
            <a:pPr algn="just" rtl="0"/>
            <a:r>
              <a:rPr lang="en-US" b="1" dirty="0" smtClean="0">
                <a:latin typeface="Times New Roman" panose="02020603050405020304" pitchFamily="18" charset="0"/>
                <a:cs typeface="Times New Roman" panose="02020603050405020304" pitchFamily="18" charset="0"/>
              </a:rPr>
              <a:t>Disease </a:t>
            </a:r>
            <a:r>
              <a:rPr lang="en-US" b="1" dirty="0">
                <a:latin typeface="Times New Roman" panose="02020603050405020304" pitchFamily="18" charset="0"/>
                <a:cs typeface="Times New Roman" panose="02020603050405020304" pitchFamily="18" charset="0"/>
              </a:rPr>
              <a:t>frequency </a:t>
            </a:r>
            <a:r>
              <a:rPr lang="en-US" dirty="0">
                <a:latin typeface="Times New Roman" panose="02020603050405020304" pitchFamily="18" charset="0"/>
                <a:cs typeface="Times New Roman" panose="02020603050405020304" pitchFamily="18" charset="0"/>
              </a:rPr>
              <a:t>refers to quantifying how often a disease arises in a population. </a:t>
            </a:r>
            <a:endParaRPr lang="en-US" dirty="0" smtClean="0">
              <a:latin typeface="Times New Roman" panose="02020603050405020304" pitchFamily="18" charset="0"/>
              <a:cs typeface="Times New Roman" panose="02020603050405020304" pitchFamily="18" charset="0"/>
            </a:endParaRPr>
          </a:p>
          <a:p>
            <a:pPr algn="just" rtl="0"/>
            <a:r>
              <a:rPr lang="en-US" b="1" dirty="0">
                <a:latin typeface="Times New Roman" panose="02020603050405020304" pitchFamily="18" charset="0"/>
                <a:cs typeface="Times New Roman" panose="02020603050405020304" pitchFamily="18" charset="0"/>
              </a:rPr>
              <a:t>Disease distribution </a:t>
            </a:r>
            <a:r>
              <a:rPr lang="en-US" dirty="0">
                <a:latin typeface="Times New Roman" panose="02020603050405020304" pitchFamily="18" charset="0"/>
                <a:cs typeface="Times New Roman" panose="02020603050405020304" pitchFamily="18" charset="0"/>
              </a:rPr>
              <a:t>refers to the analysis of disease patterns according to the characteristics of person, place, and time, in other words, who is getting the disease, where it is occurring, and how it is changing over time</a:t>
            </a:r>
          </a:p>
        </p:txBody>
      </p:sp>
    </p:spTree>
    <p:extLst>
      <p:ext uri="{BB962C8B-B14F-4D97-AF65-F5344CB8AC3E}">
        <p14:creationId xmlns:p14="http://schemas.microsoft.com/office/powerpoint/2010/main" val="1093132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712968" cy="5832648"/>
          </a:xfrm>
        </p:spPr>
        <p:txBody>
          <a:bodyPr/>
          <a:lstStyle/>
          <a:p>
            <a:pPr algn="just" rtl="0"/>
            <a:r>
              <a:rPr lang="en-US" b="1" dirty="0"/>
              <a:t>Disease determinants </a:t>
            </a:r>
            <a:r>
              <a:rPr lang="en-US" dirty="0"/>
              <a:t>are factors that bring about a change in a person’s health or make a difference in a person’s </a:t>
            </a:r>
            <a:r>
              <a:rPr lang="en-US" dirty="0" smtClean="0"/>
              <a:t>health. </a:t>
            </a:r>
            <a:r>
              <a:rPr lang="en-US" dirty="0"/>
              <a:t>Thus, determinants consist of both causal and preventive factors. Determinants also include individual, environmental, and societal characteristics</a:t>
            </a:r>
            <a:r>
              <a:rPr lang="en-US" dirty="0" smtClean="0"/>
              <a:t>.</a:t>
            </a:r>
          </a:p>
          <a:p>
            <a:pPr algn="just" rtl="0"/>
            <a:r>
              <a:rPr lang="en-US" b="1" dirty="0" smtClean="0"/>
              <a:t>Disease Control</a:t>
            </a:r>
          </a:p>
          <a:p>
            <a:pPr marL="0" indent="0" algn="just" rtl="0">
              <a:buNone/>
            </a:pPr>
            <a:r>
              <a:rPr lang="en-US" dirty="0" smtClean="0"/>
              <a:t>Epidemiologists accomplish </a:t>
            </a:r>
            <a:r>
              <a:rPr lang="en-US" b="1" dirty="0" smtClean="0"/>
              <a:t>disease control </a:t>
            </a:r>
            <a:r>
              <a:rPr lang="en-US" dirty="0" smtClean="0"/>
              <a:t>through epidemiological research, and through surveillance. </a:t>
            </a:r>
            <a:endParaRPr lang="en-US" dirty="0"/>
          </a:p>
        </p:txBody>
      </p:sp>
    </p:spTree>
    <p:extLst>
      <p:ext uri="{BB962C8B-B14F-4D97-AF65-F5344CB8AC3E}">
        <p14:creationId xmlns:p14="http://schemas.microsoft.com/office/powerpoint/2010/main" val="1211553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0">
              <a:buFont typeface="Arial" panose="020B0604020202020204" pitchFamily="34" charset="0"/>
              <a:buNone/>
              <a:defRPr/>
            </a:pPr>
            <a:r>
              <a:rPr lang="en-US" dirty="0" smtClean="0">
                <a:solidFill>
                  <a:srgbClr val="FF0000"/>
                </a:solidFill>
                <a:latin typeface="Times New Roman" pitchFamily="18" charset="0"/>
                <a:cs typeface="Times New Roman" pitchFamily="18" charset="0"/>
              </a:rPr>
              <a:t>Health related conditions: </a:t>
            </a:r>
            <a:r>
              <a:rPr lang="en-US" dirty="0" smtClean="0">
                <a:latin typeface="Times New Roman" pitchFamily="18" charset="0"/>
                <a:cs typeface="Times New Roman" pitchFamily="18" charset="0"/>
              </a:rPr>
              <a:t>are conditions which directly or indirectly affect or influence health. These may be injuries, births, health related</a:t>
            </a:r>
          </a:p>
          <a:p>
            <a:pPr marL="0" indent="0" algn="just" rtl="0">
              <a:buFont typeface="Arial" panose="020B0604020202020204" pitchFamily="34" charset="0"/>
              <a:buNone/>
              <a:defRPr/>
            </a:pPr>
            <a:r>
              <a:rPr lang="en-US" dirty="0" smtClean="0">
                <a:latin typeface="Times New Roman" pitchFamily="18" charset="0"/>
                <a:cs typeface="Times New Roman" pitchFamily="18" charset="0"/>
              </a:rPr>
              <a:t>behaviors like smoking, unemployment, poverty etc.</a:t>
            </a:r>
            <a:endParaRPr lang="ar-IQ" dirty="0" smtClean="0">
              <a:latin typeface="Times New Roman" pitchFamily="18" charset="0"/>
              <a:cs typeface="Times New Roman" pitchFamily="18" charset="0"/>
            </a:endParaRPr>
          </a:p>
          <a:p>
            <a:pPr algn="just">
              <a:defRPr/>
            </a:pPr>
            <a:endParaRPr lang="ar-IQ" dirty="0"/>
          </a:p>
        </p:txBody>
      </p:sp>
    </p:spTree>
  </p:cSld>
  <p:clrMapOvr>
    <a:masterClrMapping/>
  </p:clrMapOvr>
  <p:transition spd="slow" advTm="32168"/>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2222</TotalTime>
  <Words>2180</Words>
  <Application>Microsoft Office PowerPoint</Application>
  <PresentationFormat>On-screen Show (4:3)</PresentationFormat>
  <Paragraphs>168</Paragraphs>
  <Slides>40</Slides>
  <Notes>0</Notes>
  <HiddenSlides>0</HiddenSlides>
  <MMClips>0</MMClips>
  <ScaleCrop>false</ScaleCrop>
  <HeadingPairs>
    <vt:vector size="6" baseType="variant">
      <vt:variant>
        <vt:lpstr>Fonts Used</vt:lpstr>
      </vt:variant>
      <vt:variant>
        <vt:i4>12</vt:i4>
      </vt:variant>
      <vt:variant>
        <vt:lpstr>Theme</vt:lpstr>
      </vt:variant>
      <vt:variant>
        <vt:i4>4</vt:i4>
      </vt:variant>
      <vt:variant>
        <vt:lpstr>Slide Titles</vt:lpstr>
      </vt:variant>
      <vt:variant>
        <vt:i4>40</vt:i4>
      </vt:variant>
    </vt:vector>
  </HeadingPairs>
  <TitlesOfParts>
    <vt:vector size="56" baseType="lpstr">
      <vt:lpstr>Arial</vt:lpstr>
      <vt:lpstr>Calibri</vt:lpstr>
      <vt:lpstr>Gill Sans MT</vt:lpstr>
      <vt:lpstr>Lucida Sans Unicode</vt:lpstr>
      <vt:lpstr>Majalla UI</vt:lpstr>
      <vt:lpstr>Minion-Regular</vt:lpstr>
      <vt:lpstr>Myriad-Bold</vt:lpstr>
      <vt:lpstr>SymbolNew-Medium</vt:lpstr>
      <vt:lpstr>Times New Roman</vt:lpstr>
      <vt:lpstr>Trebuchet MS</vt:lpstr>
      <vt:lpstr>Wingdings</vt:lpstr>
      <vt:lpstr>Wingdings 2</vt:lpstr>
      <vt:lpstr>1_Office Theme</vt:lpstr>
      <vt:lpstr>1_سمة Office</vt:lpstr>
      <vt:lpstr>2_سمة Office</vt:lpstr>
      <vt:lpstr>3_سمة Office</vt:lpstr>
      <vt:lpstr>Introduction to epidemiology  L1 ا.د سميرة محمد            ا.دسجاد سالم</vt:lpstr>
      <vt:lpstr>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The Epidemiologic Triangle </vt:lpstr>
      <vt:lpstr>PowerPoint Presentation</vt:lpstr>
      <vt:lpstr>PowerPoint Presentation</vt:lpstr>
      <vt:lpstr>PowerPoint Presentation</vt:lpstr>
      <vt:lpstr>PowerPoint Presentation</vt:lpstr>
      <vt:lpstr>Quiz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c:creator>
  <cp:lastModifiedBy>Maher</cp:lastModifiedBy>
  <cp:revision>237</cp:revision>
  <dcterms:created xsi:type="dcterms:W3CDTF">2014-08-23T02:34:15Z</dcterms:created>
  <dcterms:modified xsi:type="dcterms:W3CDTF">2023-09-24T10:45:03Z</dcterms:modified>
</cp:coreProperties>
</file>